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89" r:id="rId2"/>
    <p:sldId id="318" r:id="rId3"/>
    <p:sldId id="377" r:id="rId4"/>
    <p:sldId id="315" r:id="rId5"/>
    <p:sldId id="378" r:id="rId6"/>
    <p:sldId id="387" r:id="rId7"/>
    <p:sldId id="381" r:id="rId8"/>
    <p:sldId id="380" r:id="rId9"/>
    <p:sldId id="316" r:id="rId10"/>
    <p:sldId id="383" r:id="rId11"/>
    <p:sldId id="330" r:id="rId12"/>
    <p:sldId id="291" r:id="rId13"/>
    <p:sldId id="324" r:id="rId14"/>
    <p:sldId id="325" r:id="rId15"/>
    <p:sldId id="292" r:id="rId16"/>
    <p:sldId id="384" r:id="rId17"/>
    <p:sldId id="385" r:id="rId18"/>
    <p:sldId id="386" r:id="rId19"/>
    <p:sldId id="388" r:id="rId20"/>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FB0B"/>
    <a:srgbClr val="00FF00"/>
    <a:srgbClr val="00FFFF"/>
    <a:srgbClr val="FFFF00"/>
    <a:srgbClr val="1100A3"/>
    <a:srgbClr val="FC4E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0"/>
    <p:restoredTop sz="93391" autoAdjust="0"/>
  </p:normalViewPr>
  <p:slideViewPr>
    <p:cSldViewPr snapToGrid="0" snapToObjects="1">
      <p:cViewPr varScale="1">
        <p:scale>
          <a:sx n="92" d="100"/>
          <a:sy n="92" d="100"/>
        </p:scale>
        <p:origin x="84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0951EE-6C3F-3941-AEF8-D6A3E39D766D}" type="datetimeFigureOut">
              <a:rPr kumimoji="1" lang="zh-TW" altLang="en-US" smtClean="0"/>
              <a:pPr/>
              <a:t>2018/2/15</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523DC3-8665-604E-8A79-1F763DEB0C64}" type="slidenum">
              <a:rPr kumimoji="1" lang="zh-TW" altLang="en-US" smtClean="0"/>
              <a:pPr/>
              <a:t>‹#›</a:t>
            </a:fld>
            <a:endParaRPr kumimoji="1" lang="zh-TW" altLang="en-US"/>
          </a:p>
        </p:txBody>
      </p:sp>
    </p:spTree>
    <p:extLst>
      <p:ext uri="{BB962C8B-B14F-4D97-AF65-F5344CB8AC3E}">
        <p14:creationId xmlns:p14="http://schemas.microsoft.com/office/powerpoint/2010/main" val="18196189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58107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196315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260402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36948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223988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98951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244114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00316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1004435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921699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23D7A9FC-8B3D-054F-BC80-F6508FC58D5E}" type="datetimeFigureOut">
              <a:rPr kumimoji="1" lang="zh-TW" altLang="en-US" smtClean="0"/>
              <a:pPr/>
              <a:t>2018/2/15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63855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00">
              <a:srgbClr val="FFFF00">
                <a:alpha val="41000"/>
              </a:srgbClr>
            </a:gs>
            <a:gs pos="100000">
              <a:srgbClr val="1100A3">
                <a:alpha val="48000"/>
              </a:srgbClr>
            </a:gs>
            <a:gs pos="12000">
              <a:srgbClr val="FC4E50">
                <a:alpha val="57000"/>
              </a:srgbClr>
            </a:gs>
            <a:gs pos="67000">
              <a:srgbClr val="00FF00">
                <a:alpha val="24000"/>
              </a:srgbClr>
            </a:gs>
            <a:gs pos="47000">
              <a:srgbClr val="ABFB0B">
                <a:alpha val="41000"/>
              </a:srgbClr>
            </a:gs>
          </a:gsLst>
          <a:lin ang="1680000" scaled="0"/>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7A9FC-8B3D-054F-BC80-F6508FC58D5E}" type="datetimeFigureOut">
              <a:rPr kumimoji="1" lang="zh-TW" altLang="en-US" smtClean="0"/>
              <a:pPr/>
              <a:t>2018/2/15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004425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file:////Users/mini/Desktop/Wayfarers/Videos/HGF%20cat%20and%20rat.m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file:////Users/mini/Desktop/Wayfarers/Videos/LP.mp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file:////Users/mini/Desktop/Wayfarers/Videos/Marco%20Yilan.m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KU5UWjvqmR0"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file:////Users/mini/Desktop/Wayfarers/Videos/HGF%20raft.m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38441"/>
            <a:ext cx="8229600" cy="690562"/>
          </a:xfrm>
        </p:spPr>
        <p:txBody>
          <a:bodyPr>
            <a:normAutofit fontScale="90000"/>
          </a:bodyPr>
          <a:lstStyle/>
          <a:p>
            <a:r>
              <a:rPr kumimoji="1" lang="en-US" altLang="zh-TW" dirty="0"/>
              <a:t>2014</a:t>
            </a:r>
            <a:endParaRPr kumimoji="1" lang="zh-TW" altLang="en-US" dirty="0"/>
          </a:p>
        </p:txBody>
      </p:sp>
      <p:sp>
        <p:nvSpPr>
          <p:cNvPr id="3" name="內容版面配置區 2"/>
          <p:cNvSpPr>
            <a:spLocks noGrp="1"/>
          </p:cNvSpPr>
          <p:nvPr>
            <p:ph idx="1"/>
          </p:nvPr>
        </p:nvSpPr>
        <p:spPr>
          <a:xfrm>
            <a:off x="457200" y="857361"/>
            <a:ext cx="8229600" cy="1506085"/>
          </a:xfrm>
        </p:spPr>
        <p:txBody>
          <a:bodyPr>
            <a:normAutofit fontScale="70000" lnSpcReduction="20000"/>
          </a:bodyPr>
          <a:lstStyle/>
          <a:p>
            <a:pPr marL="0" indent="0">
              <a:buNone/>
            </a:pPr>
            <a:r>
              <a:rPr lang="en-US" dirty="0"/>
              <a:t>24 Australian performers from many parts of Eastern Australia came together to rehearse my opera </a:t>
            </a:r>
            <a:r>
              <a:rPr lang="en-US" i="1" dirty="0"/>
              <a:t>Marco</a:t>
            </a:r>
            <a:r>
              <a:rPr lang="en-US" dirty="0"/>
              <a:t>, after which we travelled to Taiwan where we rehearsed with 60 Taiwanese performers, forming two casts. We performed the opera and choral music around Taiwan and in Hokkaido, Japan.</a:t>
            </a:r>
            <a:endParaRPr kumimoji="1" lang="zh-TW" altLang="en-US" dirty="0"/>
          </a:p>
        </p:txBody>
      </p:sp>
      <p:pic>
        <p:nvPicPr>
          <p:cNvPr id="4" name="圖片 3" descr="Wayfarers 201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950" y="2363446"/>
            <a:ext cx="7943850" cy="4476296"/>
          </a:xfrm>
          <a:prstGeom prst="rect">
            <a:avLst/>
          </a:prstGeom>
        </p:spPr>
      </p:pic>
      <p:sp>
        <p:nvSpPr>
          <p:cNvPr id="5" name="TextBox 4"/>
          <p:cNvSpPr txBox="1"/>
          <p:nvPr/>
        </p:nvSpPr>
        <p:spPr>
          <a:xfrm>
            <a:off x="571500" y="987186"/>
            <a:ext cx="237566" cy="369332"/>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364732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kumimoji="1" lang="en-AU" altLang="zh-TW" sz="3200" dirty="0"/>
              <a:t>2016 Taiwanese recorder performers (recorder teaching is now very solid at the Ci-Xin Waldorf School in Taiwan)</a:t>
            </a:r>
            <a:endParaRPr kumimoji="1" lang="zh-TW" altLang="en-US" sz="3200" dirty="0"/>
          </a:p>
        </p:txBody>
      </p:sp>
      <p:sp>
        <p:nvSpPr>
          <p:cNvPr id="3" name="內容版面配置區 2"/>
          <p:cNvSpPr>
            <a:spLocks noGrp="1"/>
          </p:cNvSpPr>
          <p:nvPr>
            <p:ph idx="1"/>
          </p:nvPr>
        </p:nvSpPr>
        <p:spPr/>
        <p:txBody>
          <a:bodyPr/>
          <a:lstStyle/>
          <a:p>
            <a:endParaRPr kumimoji="1" lang="zh-TW" altLang="en-US"/>
          </a:p>
        </p:txBody>
      </p:sp>
      <p:pic>
        <p:nvPicPr>
          <p:cNvPr id="4" name="圖片 3" descr="DSC_027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228" y="1679580"/>
            <a:ext cx="9386472" cy="52044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4783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10206"/>
          </a:xfrm>
        </p:spPr>
        <p:txBody>
          <a:bodyPr/>
          <a:lstStyle/>
          <a:p>
            <a:r>
              <a:rPr kumimoji="1" lang="en-US" altLang="zh-TW" dirty="0"/>
              <a:t>Heavenly Grandfather’s Banquet</a:t>
            </a:r>
            <a:endParaRPr kumimoji="1" lang="zh-TW" altLang="en-US" dirty="0"/>
          </a:p>
        </p:txBody>
      </p:sp>
      <p:sp>
        <p:nvSpPr>
          <p:cNvPr id="3" name="內容版面配置區 2"/>
          <p:cNvSpPr>
            <a:spLocks noGrp="1"/>
          </p:cNvSpPr>
          <p:nvPr>
            <p:ph idx="1"/>
          </p:nvPr>
        </p:nvSpPr>
        <p:spPr>
          <a:xfrm>
            <a:off x="457200" y="4441371"/>
            <a:ext cx="8229600" cy="1684792"/>
          </a:xfrm>
        </p:spPr>
        <p:txBody>
          <a:bodyPr/>
          <a:lstStyle/>
          <a:p>
            <a:pPr>
              <a:buNone/>
            </a:pPr>
            <a:r>
              <a:rPr kumimoji="1" lang="en-AU" altLang="zh-TW" dirty="0"/>
              <a:t>Heavenly Grandfather’s Banquet (2016) tells the story of how the Jade Emperor chose the twelve animals for the Chinese zodiac.</a:t>
            </a:r>
            <a:endParaRPr kumimoji="1" lang="zh-TW" altLang="en-US" dirty="0"/>
          </a:p>
        </p:txBody>
      </p:sp>
      <p:pic>
        <p:nvPicPr>
          <p:cNvPr id="5" name="圖片 4" descr="DSC_0363.JPG">
            <a:hlinkClick r:id="rId2" action="ppaction://hlinkfile"/>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02092"/>
            <a:ext cx="9144000" cy="2408589"/>
          </a:xfrm>
          <a:prstGeom prst="rect">
            <a:avLst/>
          </a:prstGeom>
          <a:ln>
            <a:noFill/>
          </a:ln>
          <a:effectLst>
            <a:softEdge rad="112500"/>
          </a:effectLst>
        </p:spPr>
      </p:pic>
    </p:spTree>
    <p:extLst>
      <p:ext uri="{BB962C8B-B14F-4D97-AF65-F5344CB8AC3E}">
        <p14:creationId xmlns:p14="http://schemas.microsoft.com/office/powerpoint/2010/main" val="298895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musica sacra poster Langeac sm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825" y="2287144"/>
            <a:ext cx="5119318" cy="3612107"/>
          </a:xfrm>
          <a:prstGeom prst="rect">
            <a:avLst/>
          </a:prstGeom>
          <a:ln>
            <a:noFill/>
          </a:ln>
          <a:effectLst>
            <a:outerShdw blurRad="292100" dist="139700" dir="2700000" algn="tl" rotWithShape="0">
              <a:srgbClr val="333333">
                <a:alpha val="65000"/>
              </a:srgbClr>
            </a:outerShdw>
          </a:effectLst>
        </p:spPr>
      </p:pic>
      <p:sp>
        <p:nvSpPr>
          <p:cNvPr id="2" name="標題 1"/>
          <p:cNvSpPr>
            <a:spLocks noGrp="1"/>
          </p:cNvSpPr>
          <p:nvPr>
            <p:ph type="title"/>
          </p:nvPr>
        </p:nvSpPr>
        <p:spPr>
          <a:xfrm>
            <a:off x="744092" y="1"/>
            <a:ext cx="6812408" cy="812799"/>
          </a:xfrm>
        </p:spPr>
        <p:txBody>
          <a:bodyPr>
            <a:normAutofit/>
          </a:bodyPr>
          <a:lstStyle/>
          <a:p>
            <a:r>
              <a:rPr kumimoji="1" lang="en-US" altLang="zh-TW" dirty="0"/>
              <a:t>2</a:t>
            </a:r>
            <a:r>
              <a:rPr kumimoji="1" lang="en-US" altLang="zh-TW" baseline="30000" dirty="0"/>
              <a:t>nd</a:t>
            </a:r>
            <a:r>
              <a:rPr kumimoji="1" lang="en-US" altLang="zh-TW" dirty="0"/>
              <a:t> 2016 tour - Europe</a:t>
            </a:r>
            <a:endParaRPr kumimoji="1" lang="zh-TW" altLang="en-US" dirty="0"/>
          </a:p>
        </p:txBody>
      </p:sp>
      <p:pic>
        <p:nvPicPr>
          <p:cNvPr id="6" name="圖片 5" descr="SGAT-poster-St-Mary's-Aberde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5610" y="1128838"/>
            <a:ext cx="3728390" cy="5272177"/>
          </a:xfrm>
          <a:prstGeom prst="rect">
            <a:avLst/>
          </a:prstGeom>
          <a:ln>
            <a:noFill/>
          </a:ln>
          <a:effectLst>
            <a:outerShdw blurRad="292100" dist="139700" dir="2700000" algn="tl" rotWithShape="0">
              <a:srgbClr val="333333">
                <a:alpha val="65000"/>
              </a:srgbClr>
            </a:outerShdw>
          </a:effectLst>
        </p:spPr>
      </p:pic>
      <p:sp>
        <p:nvSpPr>
          <p:cNvPr id="7" name="內容版面配置區 2"/>
          <p:cNvSpPr>
            <a:spLocks noGrp="1"/>
          </p:cNvSpPr>
          <p:nvPr>
            <p:ph idx="1"/>
          </p:nvPr>
        </p:nvSpPr>
        <p:spPr>
          <a:xfrm>
            <a:off x="190467" y="812800"/>
            <a:ext cx="5339443" cy="1684792"/>
          </a:xfrm>
        </p:spPr>
        <p:txBody>
          <a:bodyPr>
            <a:normAutofit fontScale="77500" lnSpcReduction="20000"/>
          </a:bodyPr>
          <a:lstStyle/>
          <a:p>
            <a:pPr marL="0" indent="0">
              <a:buNone/>
            </a:pPr>
            <a:r>
              <a:rPr kumimoji="1" lang="en-AU" altLang="zh-TW" dirty="0"/>
              <a:t>11 Australians joined with 11 Taiwanese Wayfarers to tour Taiwan, Scotland (Edinburgh Fringe), Iceland, Ireland, England, France and Switzerland</a:t>
            </a:r>
            <a:endParaRPr kumimoji="1" lang="zh-TW" altLang="en-US" dirty="0"/>
          </a:p>
        </p:txBody>
      </p:sp>
    </p:spTree>
    <p:extLst>
      <p:ext uri="{BB962C8B-B14F-4D97-AF65-F5344CB8AC3E}">
        <p14:creationId xmlns:p14="http://schemas.microsoft.com/office/powerpoint/2010/main" val="383992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762156" y="1593669"/>
            <a:ext cx="3924644" cy="4532494"/>
          </a:xfrm>
        </p:spPr>
        <p:txBody>
          <a:bodyPr>
            <a:normAutofit fontScale="85000" lnSpcReduction="10000"/>
          </a:bodyPr>
          <a:lstStyle/>
          <a:p>
            <a:pPr>
              <a:buNone/>
            </a:pPr>
            <a:r>
              <a:rPr kumimoji="1" lang="en-AU" altLang="zh-TW" dirty="0"/>
              <a:t>    I translated Antoine de Saint-Exupery’s novella </a:t>
            </a:r>
            <a:r>
              <a:rPr kumimoji="1" lang="en-AU" altLang="zh-TW" i="1" dirty="0"/>
              <a:t>The Little Prince</a:t>
            </a:r>
            <a:r>
              <a:rPr kumimoji="1" lang="en-AU" altLang="zh-TW" dirty="0"/>
              <a:t>, turned it  into a play, and wrote songs and incidental music to suit the story.</a:t>
            </a:r>
          </a:p>
          <a:p>
            <a:pPr>
              <a:buNone/>
            </a:pPr>
            <a:r>
              <a:rPr kumimoji="1" lang="en-AU" altLang="zh-TW" dirty="0"/>
              <a:t>    2016 Wayfarers performed this at the Edinburgh Fringe Festival and elsewhere in Europe.</a:t>
            </a:r>
            <a:endParaRPr kumimoji="1" lang="zh-TW" altLang="en-US" dirty="0"/>
          </a:p>
        </p:txBody>
      </p:sp>
      <p:pic>
        <p:nvPicPr>
          <p:cNvPr id="4" name="圖片 3" descr="LP-poster-Edinburgh.jpg">
            <a:hlinkClick r:id="rId2" action="ppaction://hlinkfile"/>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813" y="476273"/>
            <a:ext cx="4193343" cy="5929650"/>
          </a:xfrm>
          <a:prstGeom prst="rect">
            <a:avLst/>
          </a:prstGeom>
          <a:ln>
            <a:noFill/>
          </a:ln>
          <a:effectLst>
            <a:softEdge rad="112500"/>
          </a:effectLst>
        </p:spPr>
      </p:pic>
    </p:spTree>
    <p:extLst>
      <p:ext uri="{BB962C8B-B14F-4D97-AF65-F5344CB8AC3E}">
        <p14:creationId xmlns:p14="http://schemas.microsoft.com/office/powerpoint/2010/main" val="3595598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457200" y="5284812"/>
            <a:ext cx="8503920" cy="1198609"/>
          </a:xfrm>
        </p:spPr>
        <p:txBody>
          <a:bodyPr>
            <a:normAutofit/>
          </a:bodyPr>
          <a:lstStyle/>
          <a:p>
            <a:pPr>
              <a:buNone/>
            </a:pPr>
            <a:r>
              <a:rPr kumimoji="1" lang="en-AU" altLang="zh-TW" dirty="0"/>
              <a:t>2016 Wayfarers (11 Australians, 11 Taiwanese aged 7-71) in Kilkenny Castle, Ireland.</a:t>
            </a:r>
            <a:endParaRPr kumimoji="1" lang="zh-TW" altLang="en-US" dirty="0"/>
          </a:p>
        </p:txBody>
      </p:sp>
      <p:pic>
        <p:nvPicPr>
          <p:cNvPr id="4" name="圖片 3" descr="14614312_1788722524716780_420767224_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445596"/>
            <a:ext cx="7929154" cy="4839216"/>
          </a:xfrm>
          <a:prstGeom prst="rect">
            <a:avLst/>
          </a:prstGeom>
        </p:spPr>
      </p:pic>
    </p:spTree>
    <p:extLst>
      <p:ext uri="{BB962C8B-B14F-4D97-AF65-F5344CB8AC3E}">
        <p14:creationId xmlns:p14="http://schemas.microsoft.com/office/powerpoint/2010/main" val="174123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AU" altLang="zh-TW" dirty="0"/>
              <a:t>2017 Tour of Japan and Korea</a:t>
            </a:r>
            <a:endParaRPr kumimoji="1" lang="zh-TW" altLang="en-US" dirty="0"/>
          </a:p>
        </p:txBody>
      </p:sp>
      <p:sp>
        <p:nvSpPr>
          <p:cNvPr id="3" name="內容版面配置區 2"/>
          <p:cNvSpPr>
            <a:spLocks noGrp="1"/>
          </p:cNvSpPr>
          <p:nvPr>
            <p:ph idx="1"/>
          </p:nvPr>
        </p:nvSpPr>
        <p:spPr>
          <a:xfrm>
            <a:off x="5229922" y="1600200"/>
            <a:ext cx="3456878" cy="4525963"/>
          </a:xfrm>
        </p:spPr>
        <p:txBody>
          <a:bodyPr>
            <a:normAutofit/>
          </a:bodyPr>
          <a:lstStyle/>
          <a:p>
            <a:pPr marL="0" indent="0">
              <a:buNone/>
            </a:pPr>
            <a:r>
              <a:rPr kumimoji="1" lang="en-AU" altLang="zh-TW" sz="2000" dirty="0"/>
              <a:t>For this tour I wrote both words and music of </a:t>
            </a:r>
            <a:r>
              <a:rPr kumimoji="1" lang="en-AU" altLang="zh-TW" sz="2000" i="1" dirty="0"/>
              <a:t>Harmonia Mundi</a:t>
            </a:r>
            <a:r>
              <a:rPr kumimoji="1" lang="en-AU" altLang="zh-TW" sz="2000" dirty="0"/>
              <a:t>: music theatre for seven main actors, group actors (physical theatre), choir and orchestra, which looks at the choices facing us caring for the world and each other. 101 performers, mostly teenagers, came together from seven countries to rehearse for two weeks.</a:t>
            </a:r>
            <a:endParaRPr kumimoji="1" lang="zh-TW" alt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31" y="1260088"/>
            <a:ext cx="4581913" cy="5478913"/>
          </a:xfrm>
          <a:prstGeom prst="rect">
            <a:avLst/>
          </a:prstGeom>
        </p:spPr>
      </p:pic>
    </p:spTree>
    <p:extLst>
      <p:ext uri="{BB962C8B-B14F-4D97-AF65-F5344CB8AC3E}">
        <p14:creationId xmlns:p14="http://schemas.microsoft.com/office/powerpoint/2010/main" val="3719309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ong of peace.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prstGeom prst="rect">
            <a:avLst/>
          </a:prstGeom>
          <a:noFill/>
          <a:ln>
            <a:noFill/>
          </a:ln>
          <a:scene3d>
            <a:camera prst="orthographicFront">
              <a:rot lat="0" lon="0" rev="10800000"/>
            </a:camera>
            <a:lightRig rig="threePt" dir="t"/>
          </a:scene3d>
        </p:spPr>
      </p:pic>
      <p:sp>
        <p:nvSpPr>
          <p:cNvPr id="5" name="TextBox 4"/>
          <p:cNvSpPr txBox="1"/>
          <p:nvPr/>
        </p:nvSpPr>
        <p:spPr>
          <a:xfrm>
            <a:off x="758283" y="546409"/>
            <a:ext cx="7454477" cy="707886"/>
          </a:xfrm>
          <a:prstGeom prst="rect">
            <a:avLst/>
          </a:prstGeom>
          <a:noFill/>
        </p:spPr>
        <p:txBody>
          <a:bodyPr wrap="none" rtlCol="0">
            <a:spAutoFit/>
          </a:bodyPr>
          <a:lstStyle/>
          <a:p>
            <a:r>
              <a:rPr lang="en-US" sz="2000" dirty="0"/>
              <a:t>Full group, including orchestra, performing choral music for parents in</a:t>
            </a:r>
          </a:p>
          <a:p>
            <a:r>
              <a:rPr lang="en-US" sz="2000" dirty="0"/>
              <a:t>Hokkaido Steiner School in Japan</a:t>
            </a:r>
          </a:p>
        </p:txBody>
      </p:sp>
    </p:spTree>
    <p:extLst>
      <p:ext uri="{BB962C8B-B14F-4D97-AF65-F5344CB8AC3E}">
        <p14:creationId xmlns:p14="http://schemas.microsoft.com/office/powerpoint/2010/main" val="583211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mn-lt"/>
              </a:rPr>
              <a:t>Movers trying on costumes – Judy’s daughter, Jess Dixon came to Japan to teach the physical theatre component of </a:t>
            </a:r>
            <a:r>
              <a:rPr lang="en-US" sz="2800" i="1" dirty="0">
                <a:latin typeface="+mn-lt"/>
              </a:rPr>
              <a:t>Harmonia Mundi</a:t>
            </a:r>
            <a:r>
              <a:rPr lang="en-US" sz="2800" dirty="0">
                <a:latin typeface="+mn-lt"/>
              </a:rPr>
              <a:t>.</a:t>
            </a:r>
          </a:p>
        </p:txBody>
      </p:sp>
      <p:pic>
        <p:nvPicPr>
          <p:cNvPr id="4" name="Content Placeholder 3" descr="movers trying costume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scene3d>
            <a:camera prst="orthographicFront">
              <a:rot lat="0" lon="0" rev="10800000"/>
            </a:camera>
            <a:lightRig rig="threePt" dir="t"/>
          </a:scene3d>
        </p:spPr>
      </p:pic>
    </p:spTree>
    <p:extLst>
      <p:ext uri="{BB962C8B-B14F-4D97-AF65-F5344CB8AC3E}">
        <p14:creationId xmlns:p14="http://schemas.microsoft.com/office/powerpoint/2010/main" val="168684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ctors in costume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823225"/>
            <a:ext cx="8229600" cy="4525963"/>
          </a:xfrm>
          <a:scene3d>
            <a:camera prst="orthographicFront">
              <a:rot lat="0" lon="0" rev="10800000"/>
            </a:camera>
            <a:lightRig rig="threePt" dir="t"/>
          </a:scene3d>
        </p:spPr>
      </p:pic>
      <p:sp>
        <p:nvSpPr>
          <p:cNvPr id="5" name="Title 1"/>
          <p:cNvSpPr>
            <a:spLocks noGrp="1"/>
          </p:cNvSpPr>
          <p:nvPr>
            <p:ph type="title"/>
          </p:nvPr>
        </p:nvSpPr>
        <p:spPr>
          <a:xfrm>
            <a:off x="457200" y="144657"/>
            <a:ext cx="8229600" cy="838200"/>
          </a:xfrm>
        </p:spPr>
        <p:txBody>
          <a:bodyPr>
            <a:normAutofit fontScale="90000"/>
          </a:bodyPr>
          <a:lstStyle/>
          <a:p>
            <a:br>
              <a:rPr lang="en-US" dirty="0"/>
            </a:br>
            <a:r>
              <a:rPr lang="en-US" sz="4000" dirty="0"/>
              <a:t>Actors in costumes:</a:t>
            </a:r>
            <a:br>
              <a:rPr lang="en-US" sz="4000" dirty="0"/>
            </a:br>
            <a:r>
              <a:rPr lang="en-US" sz="4000" dirty="0"/>
              <a:t>Tori  Sophia  Healer  Gaia’s M  Sol   </a:t>
            </a:r>
            <a:r>
              <a:rPr lang="en-US" sz="4000" dirty="0" err="1"/>
              <a:t>Nik</a:t>
            </a:r>
            <a:br>
              <a:rPr lang="en-US" sz="4000" dirty="0"/>
            </a:br>
            <a:r>
              <a:rPr lang="en-US" sz="3100" dirty="0"/>
              <a:t>Japan/</a:t>
            </a:r>
            <a:r>
              <a:rPr lang="en-US" sz="3100" dirty="0" err="1"/>
              <a:t>Aus</a:t>
            </a:r>
            <a:r>
              <a:rPr lang="en-US" sz="3100" dirty="0"/>
              <a:t> </a:t>
            </a:r>
            <a:r>
              <a:rPr lang="en-US" sz="3100" dirty="0" err="1"/>
              <a:t>Aus</a:t>
            </a:r>
            <a:r>
              <a:rPr lang="en-US" sz="3100" dirty="0"/>
              <a:t>  Swiss </a:t>
            </a:r>
            <a:r>
              <a:rPr lang="en-US" sz="3100" dirty="0" err="1"/>
              <a:t>Aus</a:t>
            </a:r>
            <a:r>
              <a:rPr lang="en-US" sz="3100" dirty="0"/>
              <a:t>    Taiwan     Japan    </a:t>
            </a:r>
            <a:r>
              <a:rPr lang="en-US" sz="3100" dirty="0" err="1"/>
              <a:t>Aus</a:t>
            </a:r>
            <a:endParaRPr lang="en-US" sz="3100" dirty="0"/>
          </a:p>
        </p:txBody>
      </p:sp>
    </p:spTree>
    <p:extLst>
      <p:ext uri="{BB962C8B-B14F-4D97-AF65-F5344CB8AC3E}">
        <p14:creationId xmlns:p14="http://schemas.microsoft.com/office/powerpoint/2010/main" val="109210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7AED49-CFC4-9840-95A1-FA6F44C14677}"/>
              </a:ext>
            </a:extLst>
          </p:cNvPr>
          <p:cNvPicPr>
            <a:picLocks noGrp="1" noChangeAspect="1"/>
          </p:cNvPicPr>
          <p:nvPr>
            <p:ph idx="1"/>
          </p:nvPr>
        </p:nvPicPr>
        <p:blipFill>
          <a:blip r:embed="rId2"/>
          <a:stretch>
            <a:fillRect/>
          </a:stretch>
        </p:blipFill>
        <p:spPr>
          <a:xfrm>
            <a:off x="1035520" y="1683256"/>
            <a:ext cx="7138662" cy="4759108"/>
          </a:xfrm>
        </p:spPr>
      </p:pic>
      <p:sp>
        <p:nvSpPr>
          <p:cNvPr id="6" name="TextBox 5">
            <a:extLst>
              <a:ext uri="{FF2B5EF4-FFF2-40B4-BE49-F238E27FC236}">
                <a16:creationId xmlns:a16="http://schemas.microsoft.com/office/drawing/2014/main" id="{1CA34E2F-6101-DC4D-8B28-FF59AF7D45BE}"/>
              </a:ext>
            </a:extLst>
          </p:cNvPr>
          <p:cNvSpPr txBox="1"/>
          <p:nvPr/>
        </p:nvSpPr>
        <p:spPr>
          <a:xfrm>
            <a:off x="277091" y="193963"/>
            <a:ext cx="8742218" cy="1477328"/>
          </a:xfrm>
          <a:prstGeom prst="rect">
            <a:avLst/>
          </a:prstGeom>
          <a:noFill/>
        </p:spPr>
        <p:txBody>
          <a:bodyPr wrap="square" rtlCol="0">
            <a:spAutoFit/>
          </a:bodyPr>
          <a:lstStyle/>
          <a:p>
            <a:r>
              <a:rPr lang="en-US" dirty="0"/>
              <a:t>In December 2017 Wayfarers Australia performed </a:t>
            </a:r>
            <a:r>
              <a:rPr lang="en-US" i="1" dirty="0"/>
              <a:t>The Little Prince</a:t>
            </a:r>
            <a:r>
              <a:rPr lang="en-US" dirty="0"/>
              <a:t> in the Tuggeranong</a:t>
            </a:r>
          </a:p>
          <a:p>
            <a:r>
              <a:rPr lang="en-US" dirty="0"/>
              <a:t>Arts Centre, Canberra. The two main roles (the Aviator, Rohan Vicars and the Prince, </a:t>
            </a:r>
            <a:r>
              <a:rPr lang="en-US" dirty="0" err="1"/>
              <a:t>Siggy</a:t>
            </a:r>
            <a:r>
              <a:rPr lang="en-US" dirty="0"/>
              <a:t> Nock) were played by the same performers as in the Edinburgh Fringe 2016 tour. Luckily, </a:t>
            </a:r>
            <a:r>
              <a:rPr lang="en-US" dirty="0" err="1"/>
              <a:t>Siggy</a:t>
            </a:r>
            <a:r>
              <a:rPr lang="en-US" dirty="0"/>
              <a:t>, although by now 14, was still a soprano and still fitted into his costume!</a:t>
            </a:r>
          </a:p>
          <a:p>
            <a:endParaRPr lang="en-US" dirty="0"/>
          </a:p>
        </p:txBody>
      </p:sp>
    </p:spTree>
    <p:extLst>
      <p:ext uri="{BB962C8B-B14F-4D97-AF65-F5344CB8AC3E}">
        <p14:creationId xmlns:p14="http://schemas.microsoft.com/office/powerpoint/2010/main" val="401753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pic>
        <p:nvPicPr>
          <p:cNvPr id="4" name="圖片 3" descr="13. Judith and Jiren both painting backdrop 2014.jpg">
            <a:hlinkClick r:id="rId2" action="ppaction://hlinkfile"/>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9799" y="160338"/>
            <a:ext cx="7289031" cy="4856162"/>
          </a:xfrm>
          <a:prstGeom prst="rect">
            <a:avLst/>
          </a:prstGeom>
        </p:spPr>
      </p:pic>
      <p:sp>
        <p:nvSpPr>
          <p:cNvPr id="3" name="Content Placeholder 2"/>
          <p:cNvSpPr>
            <a:spLocks noGrp="1"/>
          </p:cNvSpPr>
          <p:nvPr>
            <p:ph idx="1"/>
          </p:nvPr>
        </p:nvSpPr>
        <p:spPr>
          <a:xfrm>
            <a:off x="457200" y="5139890"/>
            <a:ext cx="8229600" cy="1527610"/>
          </a:xfrm>
        </p:spPr>
        <p:txBody>
          <a:bodyPr>
            <a:normAutofit fontScale="85000" lnSpcReduction="20000"/>
          </a:bodyPr>
          <a:lstStyle/>
          <a:p>
            <a:pPr marL="0" indent="0">
              <a:buNone/>
            </a:pPr>
            <a:r>
              <a:rPr lang="en-US" dirty="0" err="1"/>
              <a:t>Jiren</a:t>
            </a:r>
            <a:r>
              <a:rPr lang="en-US" dirty="0"/>
              <a:t> Lai and I spent untold hours scaling up, drawing and finally painting a huge backdrop for the opera Marco, which is a faithful copy of a mediaeval depiction of the departure of the Polos from Venice.</a:t>
            </a:r>
          </a:p>
        </p:txBody>
      </p:sp>
    </p:spTree>
    <p:extLst>
      <p:ext uri="{BB962C8B-B14F-4D97-AF65-F5344CB8AC3E}">
        <p14:creationId xmlns:p14="http://schemas.microsoft.com/office/powerpoint/2010/main" val="83785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365590" y="5507270"/>
            <a:ext cx="8686800" cy="1403768"/>
          </a:xfrm>
        </p:spPr>
        <p:txBody>
          <a:bodyPr>
            <a:normAutofit fontScale="62500" lnSpcReduction="20000"/>
          </a:bodyPr>
          <a:lstStyle/>
          <a:p>
            <a:pPr marL="0" indent="0">
              <a:buNone/>
            </a:pPr>
            <a:r>
              <a:rPr kumimoji="1" lang="en-US" altLang="zh-TW" dirty="0"/>
              <a:t>In July 2015, 90 Wayfarers from Taiwan, China and Japan spent 6 weeks in Australia. The first two weeks consisted of music workshops with many excellent Australian musicians. The next two weeks consisted of intensive rehearsals of my new music theatre piece ‘Endangered’ </a:t>
            </a:r>
            <a:r>
              <a:rPr kumimoji="1" lang="mr-IN" altLang="zh-TW" dirty="0"/>
              <a:t>–</a:t>
            </a:r>
            <a:r>
              <a:rPr kumimoji="1" lang="en-US" altLang="zh-TW" dirty="0"/>
              <a:t> looking at the creatures in danger of extinction in Taiwan, China, Japan and Australia. </a:t>
            </a:r>
          </a:p>
        </p:txBody>
      </p:sp>
      <p:pic>
        <p:nvPicPr>
          <p:cNvPr id="4" name="圖片 3" descr="Endangered We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2377" y="0"/>
            <a:ext cx="7525926" cy="5017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標題 1"/>
          <p:cNvSpPr txBox="1">
            <a:spLocks/>
          </p:cNvSpPr>
          <p:nvPr/>
        </p:nvSpPr>
        <p:spPr>
          <a:xfrm>
            <a:off x="1202116" y="4722922"/>
            <a:ext cx="7106187" cy="1138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TW" dirty="0"/>
              <a:t>2015 Endangered</a:t>
            </a:r>
            <a:endParaRPr kumimoji="1" lang="zh-TW" altLang="en-US" dirty="0"/>
          </a:p>
        </p:txBody>
      </p:sp>
    </p:spTree>
    <p:extLst>
      <p:ext uri="{BB962C8B-B14F-4D97-AF65-F5344CB8AC3E}">
        <p14:creationId xmlns:p14="http://schemas.microsoft.com/office/powerpoint/2010/main" val="3528594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5093475"/>
            <a:ext cx="8229600" cy="1032688"/>
          </a:xfrm>
        </p:spPr>
        <p:txBody>
          <a:bodyPr>
            <a:normAutofit fontScale="92500"/>
          </a:bodyPr>
          <a:lstStyle/>
          <a:p>
            <a:pPr marL="0" indent="0">
              <a:buNone/>
            </a:pPr>
            <a:r>
              <a:rPr kumimoji="1" lang="en-US" altLang="zh-TW" dirty="0"/>
              <a:t>The crested Ibis, once </a:t>
            </a:r>
            <a:r>
              <a:rPr kumimoji="1" lang="en-US" altLang="zh-TW" dirty="0" err="1"/>
              <a:t>ubiquitious</a:t>
            </a:r>
            <a:r>
              <a:rPr kumimoji="1" lang="en-US" altLang="zh-TW" dirty="0"/>
              <a:t> in Taiwan, China and Japan </a:t>
            </a:r>
            <a:r>
              <a:rPr kumimoji="1" lang="mr-IN" altLang="zh-TW" dirty="0"/>
              <a:t>–</a:t>
            </a:r>
            <a:r>
              <a:rPr kumimoji="1" lang="en-US" altLang="zh-TW" dirty="0"/>
              <a:t> thanks to nature lovers, now reviving.</a:t>
            </a:r>
            <a:endParaRPr kumimoji="1" lang="zh-TW" altLang="en-US" dirty="0"/>
          </a:p>
        </p:txBody>
      </p:sp>
      <p:pic>
        <p:nvPicPr>
          <p:cNvPr id="5" name="圖片 4" descr="Endangered images on screen.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247" y="0"/>
            <a:ext cx="9189247" cy="4789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標題 6"/>
          <p:cNvSpPr>
            <a:spLocks noGrp="1"/>
          </p:cNvSpPr>
          <p:nvPr>
            <p:ph type="title"/>
          </p:nvPr>
        </p:nvSpPr>
        <p:spPr/>
        <p:txBody>
          <a:bodyPr/>
          <a:lstStyle/>
          <a:p>
            <a:endParaRPr kumimoji="1" lang="zh-TW" altLang="en-US"/>
          </a:p>
        </p:txBody>
      </p:sp>
    </p:spTree>
    <p:extLst>
      <p:ext uri="{BB962C8B-B14F-4D97-AF65-F5344CB8AC3E}">
        <p14:creationId xmlns:p14="http://schemas.microsoft.com/office/powerpoint/2010/main" val="296803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endParaRPr kumimoji="1" lang="zh-TW" altLang="en-US"/>
          </a:p>
        </p:txBody>
      </p:sp>
      <p:pic>
        <p:nvPicPr>
          <p:cNvPr id="4" name="圖片 3" descr="Endangered backdrop.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9688"/>
            <a:ext cx="9160867" cy="5305004"/>
          </a:xfrm>
          <a:prstGeom prst="roundRect">
            <a:avLst>
              <a:gd name="adj" fmla="val 10090"/>
            </a:avLst>
          </a:prstGeom>
          <a:solidFill>
            <a:srgbClr val="FFFFFF">
              <a:shade val="85000"/>
            </a:srgbClr>
          </a:solidFill>
          <a:ln>
            <a:noFill/>
          </a:ln>
          <a:effectLst>
            <a:reflection blurRad="12700" stA="38000" endPos="28000" dist="5000" dir="5400000" sy="-100000" algn="bl" rotWithShape="0"/>
          </a:effectLst>
        </p:spPr>
      </p:pic>
      <p:sp>
        <p:nvSpPr>
          <p:cNvPr id="5" name="標題 1"/>
          <p:cNvSpPr txBox="1">
            <a:spLocks/>
          </p:cNvSpPr>
          <p:nvPr/>
        </p:nvSpPr>
        <p:spPr>
          <a:xfrm>
            <a:off x="171967" y="5265316"/>
            <a:ext cx="8796759" cy="1592684"/>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TW" sz="4000" dirty="0"/>
              <a:t>Each 2015 Wayfarer painted on a small (12 inches) a creature or other physical aspect of the natural world. The 88 paintings were mounted together and contributed a backdrop to some scenes in </a:t>
            </a:r>
            <a:r>
              <a:rPr kumimoji="1" lang="en-US" altLang="zh-TW" sz="4000" i="1" dirty="0"/>
              <a:t>Endangered</a:t>
            </a:r>
            <a:r>
              <a:rPr kumimoji="1" lang="en-US" altLang="zh-TW" sz="4000" dirty="0"/>
              <a:t>.</a:t>
            </a:r>
            <a:endParaRPr kumimoji="1" lang="zh-TW" altLang="en-US" sz="4000" dirty="0"/>
          </a:p>
        </p:txBody>
      </p:sp>
    </p:spTree>
    <p:extLst>
      <p:ext uri="{BB962C8B-B14F-4D97-AF65-F5344CB8AC3E}">
        <p14:creationId xmlns:p14="http://schemas.microsoft.com/office/powerpoint/2010/main" val="835213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97938" y="722226"/>
            <a:ext cx="4247115" cy="877637"/>
          </a:xfrm>
        </p:spPr>
        <p:txBody>
          <a:bodyPr>
            <a:noAutofit/>
          </a:bodyPr>
          <a:lstStyle/>
          <a:p>
            <a:r>
              <a:rPr kumimoji="1" lang="en-US" altLang="zh-TW" sz="3600" dirty="0"/>
              <a:t>2015</a:t>
            </a:r>
            <a:br>
              <a:rPr kumimoji="1" lang="en-US" altLang="zh-TW" sz="3600" dirty="0"/>
            </a:br>
            <a:r>
              <a:rPr kumimoji="1" lang="en-US" altLang="zh-TW" sz="3600" dirty="0"/>
              <a:t> </a:t>
            </a:r>
            <a:r>
              <a:rPr kumimoji="1" lang="en-US" altLang="zh-TW" sz="3600" i="1" dirty="0">
                <a:hlinkClick r:id="rId2"/>
              </a:rPr>
              <a:t>The Singing </a:t>
            </a:r>
            <a:br>
              <a:rPr kumimoji="1" lang="en-US" altLang="zh-TW" sz="3600" i="1" dirty="0">
                <a:hlinkClick r:id="rId2"/>
              </a:rPr>
            </a:br>
            <a:r>
              <a:rPr kumimoji="1" lang="en-US" altLang="zh-TW" sz="3600" i="1" dirty="0">
                <a:hlinkClick r:id="rId2"/>
              </a:rPr>
              <a:t>Mermaid</a:t>
            </a:r>
            <a:endParaRPr kumimoji="1" lang="zh-TW" altLang="en-US" sz="3600" i="1" dirty="0"/>
          </a:p>
        </p:txBody>
      </p:sp>
      <p:sp>
        <p:nvSpPr>
          <p:cNvPr id="3" name="內容版面配置區 2"/>
          <p:cNvSpPr>
            <a:spLocks noGrp="1"/>
          </p:cNvSpPr>
          <p:nvPr>
            <p:ph idx="1"/>
          </p:nvPr>
        </p:nvSpPr>
        <p:spPr>
          <a:xfrm>
            <a:off x="5452946" y="2127721"/>
            <a:ext cx="3691054" cy="3998442"/>
          </a:xfrm>
        </p:spPr>
        <p:txBody>
          <a:bodyPr/>
          <a:lstStyle/>
          <a:p>
            <a:pPr marL="0" indent="0">
              <a:buNone/>
            </a:pPr>
            <a:r>
              <a:rPr kumimoji="1" lang="en-AU" altLang="zh-TW" dirty="0"/>
              <a:t>my musical adaptation of  Julia Donaldson’s story.</a:t>
            </a:r>
          </a:p>
          <a:p>
            <a:pPr marL="0" indent="0">
              <a:buNone/>
            </a:pPr>
            <a:r>
              <a:rPr kumimoji="1" lang="en-AU" altLang="zh-TW" dirty="0"/>
              <a:t>The Japanese students contributed hugely to the circus scenes!</a:t>
            </a:r>
            <a:endParaRPr kumimoji="1" lang="zh-TW" altLang="en-US" dirty="0"/>
          </a:p>
        </p:txBody>
      </p:sp>
      <p:pic>
        <p:nvPicPr>
          <p:cNvPr id="4" name="圖片 3" descr="SM perf 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61" y="3766543"/>
            <a:ext cx="5182569" cy="2963790"/>
          </a:xfrm>
          <a:prstGeom prst="rect">
            <a:avLst/>
          </a:prstGeom>
          <a:ln>
            <a:noFill/>
          </a:ln>
          <a:effectLst>
            <a:softEdge rad="112500"/>
          </a:effectLst>
        </p:spPr>
      </p:pic>
      <p:pic>
        <p:nvPicPr>
          <p:cNvPr id="7" name="圖片 6" descr="SM perf 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151" y="300825"/>
            <a:ext cx="4793193" cy="3195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1776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871172" y="1018903"/>
            <a:ext cx="4056928" cy="5107260"/>
          </a:xfrm>
        </p:spPr>
        <p:txBody>
          <a:bodyPr>
            <a:normAutofit/>
          </a:bodyPr>
          <a:lstStyle/>
          <a:p>
            <a:pPr>
              <a:buNone/>
            </a:pPr>
            <a:r>
              <a:rPr kumimoji="1" lang="en-AU" altLang="zh-TW" dirty="0"/>
              <a:t>    In 2016, I wrote a mini-opera </a:t>
            </a:r>
            <a:r>
              <a:rPr kumimoji="1" lang="en-AU" altLang="zh-TW" i="1" dirty="0"/>
              <a:t>Heavenly Grandfather’s Banquet </a:t>
            </a:r>
            <a:r>
              <a:rPr kumimoji="1" lang="en-AU" altLang="zh-TW" dirty="0"/>
              <a:t>and included a part for the </a:t>
            </a:r>
            <a:r>
              <a:rPr kumimoji="1" lang="en-AU" altLang="zh-TW" dirty="0" err="1"/>
              <a:t>Guzheng</a:t>
            </a:r>
            <a:r>
              <a:rPr kumimoji="1" lang="en-AU" altLang="zh-TW" dirty="0"/>
              <a:t>. Luckily, there were two very good </a:t>
            </a:r>
            <a:r>
              <a:rPr kumimoji="1" lang="en-AU" altLang="zh-TW" dirty="0" err="1"/>
              <a:t>Guzheng</a:t>
            </a:r>
            <a:r>
              <a:rPr kumimoji="1" lang="en-AU" altLang="zh-TW" dirty="0"/>
              <a:t> players in Taiwanese Wayfarers.</a:t>
            </a:r>
            <a:endParaRPr kumimoji="1" lang="zh-TW" altLang="en-US" dirty="0"/>
          </a:p>
        </p:txBody>
      </p:sp>
      <p:pic>
        <p:nvPicPr>
          <p:cNvPr id="4" name="圖片 3" descr="_MG_307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274638"/>
            <a:ext cx="4172673" cy="6259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452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38148" y="4762731"/>
            <a:ext cx="8726484" cy="2095270"/>
          </a:xfrm>
        </p:spPr>
        <p:txBody>
          <a:bodyPr>
            <a:normAutofit fontScale="85000" lnSpcReduction="10000"/>
          </a:bodyPr>
          <a:lstStyle/>
          <a:p>
            <a:pPr marL="0" indent="0">
              <a:buNone/>
            </a:pPr>
            <a:r>
              <a:rPr kumimoji="1" lang="en-US" altLang="zh-TW" dirty="0"/>
              <a:t>About 50 Taiwanese Wayfarers of all ages rehearsed </a:t>
            </a:r>
            <a:r>
              <a:rPr kumimoji="1" lang="en-US" altLang="zh-TW" i="1" dirty="0"/>
              <a:t>Heavenly Grandfather’s Banquet </a:t>
            </a:r>
            <a:r>
              <a:rPr kumimoji="1" lang="en-US" altLang="zh-TW" dirty="0"/>
              <a:t>in Taiwan, also sewing costumes and painting animal headdresses. We then toured China, performing at the Asian Chinese-Speaking Waldorf Teacher Conference as well as at the Chengdu Waldorf School.</a:t>
            </a:r>
            <a:endParaRPr kumimoji="1" lang="zh-TW" altLang="en-US" dirty="0"/>
          </a:p>
        </p:txBody>
      </p:sp>
      <p:pic>
        <p:nvPicPr>
          <p:cNvPr id="4" name="圖片 3" descr="DSC_0113.JPG">
            <a:hlinkClick r:id="rId2" action="ppaction://hlinkfile"/>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519" y="635029"/>
            <a:ext cx="9286203" cy="4231422"/>
          </a:xfrm>
          <a:prstGeom prst="rect">
            <a:avLst/>
          </a:prstGeom>
          <a:ln>
            <a:noFill/>
          </a:ln>
          <a:effectLst>
            <a:softEdge rad="112500"/>
          </a:effectLst>
        </p:spPr>
      </p:pic>
      <p:sp>
        <p:nvSpPr>
          <p:cNvPr id="5" name="標題 1"/>
          <p:cNvSpPr>
            <a:spLocks noGrp="1"/>
          </p:cNvSpPr>
          <p:nvPr>
            <p:ph type="title"/>
          </p:nvPr>
        </p:nvSpPr>
        <p:spPr>
          <a:xfrm>
            <a:off x="457200" y="23272"/>
            <a:ext cx="8229600" cy="717597"/>
          </a:xfrm>
        </p:spPr>
        <p:txBody>
          <a:bodyPr>
            <a:normAutofit fontScale="90000"/>
          </a:bodyPr>
          <a:lstStyle/>
          <a:p>
            <a:r>
              <a:rPr kumimoji="1" lang="en-US" altLang="zh-TW" dirty="0"/>
              <a:t>2016 China Tour</a:t>
            </a:r>
            <a:endParaRPr kumimoji="1" lang="zh-TW" altLang="en-US" dirty="0"/>
          </a:p>
        </p:txBody>
      </p:sp>
    </p:spTree>
    <p:extLst>
      <p:ext uri="{BB962C8B-B14F-4D97-AF65-F5344CB8AC3E}">
        <p14:creationId xmlns:p14="http://schemas.microsoft.com/office/powerpoint/2010/main" val="304735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95084" y="4716460"/>
            <a:ext cx="8229600" cy="1519240"/>
          </a:xfrm>
        </p:spPr>
        <p:txBody>
          <a:bodyPr/>
          <a:lstStyle/>
          <a:p>
            <a:pPr>
              <a:buNone/>
            </a:pPr>
            <a:r>
              <a:rPr kumimoji="1" lang="en-AU" altLang="zh-TW" dirty="0"/>
              <a:t>2016 Taiwanese Wayfarers – we were fortunate to have a good, solid cohort of boys and men!</a:t>
            </a:r>
            <a:endParaRPr kumimoji="1" lang="zh-TW" altLang="en-US" dirty="0"/>
          </a:p>
        </p:txBody>
      </p:sp>
      <p:pic>
        <p:nvPicPr>
          <p:cNvPr id="4" name="圖片 3" descr="DSC_0300.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219769" cy="4297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7345983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7284</TotalTime>
  <Words>648</Words>
  <Application>Microsoft Macintosh PowerPoint</Application>
  <PresentationFormat>On-screen Show (4:3)</PresentationFormat>
  <Paragraphs>31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新細明體</vt:lpstr>
      <vt:lpstr>Arial</vt:lpstr>
      <vt:lpstr>Calibri</vt:lpstr>
      <vt:lpstr>Mangal</vt:lpstr>
      <vt:lpstr>Office 佈景主題</vt:lpstr>
      <vt:lpstr>2014</vt:lpstr>
      <vt:lpstr>PowerPoint Presentation</vt:lpstr>
      <vt:lpstr>PowerPoint Presentation</vt:lpstr>
      <vt:lpstr>PowerPoint Presentation</vt:lpstr>
      <vt:lpstr>PowerPoint Presentation</vt:lpstr>
      <vt:lpstr>2015  The Singing  Mermaid</vt:lpstr>
      <vt:lpstr>PowerPoint Presentation</vt:lpstr>
      <vt:lpstr>2016 China Tour</vt:lpstr>
      <vt:lpstr>PowerPoint Presentation</vt:lpstr>
      <vt:lpstr>2016 Taiwanese recorder performers (recorder teaching is now very solid at the Ci-Xin Waldorf School in Taiwan)</vt:lpstr>
      <vt:lpstr>Heavenly Grandfather’s Banquet</vt:lpstr>
      <vt:lpstr>2nd 2016 tour - Europe</vt:lpstr>
      <vt:lpstr>PowerPoint Presentation</vt:lpstr>
      <vt:lpstr>PowerPoint Presentation</vt:lpstr>
      <vt:lpstr>2017 Tour of Japan and Korea</vt:lpstr>
      <vt:lpstr>PowerPoint Presentation</vt:lpstr>
      <vt:lpstr>Movers trying on costumes – Judy’s daughter, Jess Dixon came to Japan to teach the physical theatre component of Harmonia Mundi.</vt:lpstr>
      <vt:lpstr> Actors in costumes: Tori  Sophia  Healer  Gaia’s M  Sol   Nik Japan/Aus Aus  Swiss Aus    Taiwan     Japan    Aus</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Wayfarers</dc:title>
  <dc:creator>Minnie Lin</dc:creator>
  <cp:lastModifiedBy>Johanna McBride</cp:lastModifiedBy>
  <cp:revision>180</cp:revision>
  <dcterms:created xsi:type="dcterms:W3CDTF">2017-05-17T02:55:20Z</dcterms:created>
  <dcterms:modified xsi:type="dcterms:W3CDTF">2018-02-15T03:30:49Z</dcterms:modified>
</cp:coreProperties>
</file>