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ov" ContentType="audio/unknown"/>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69" r:id="rId2"/>
    <p:sldId id="296" r:id="rId3"/>
    <p:sldId id="295" r:id="rId4"/>
    <p:sldId id="365" r:id="rId5"/>
    <p:sldId id="308" r:id="rId6"/>
    <p:sldId id="270" r:id="rId7"/>
    <p:sldId id="294" r:id="rId8"/>
    <p:sldId id="271" r:id="rId9"/>
    <p:sldId id="307" r:id="rId10"/>
    <p:sldId id="312" r:id="rId11"/>
    <p:sldId id="273" r:id="rId12"/>
    <p:sldId id="274" r:id="rId13"/>
    <p:sldId id="275" r:id="rId14"/>
    <p:sldId id="276" r:id="rId15"/>
    <p:sldId id="277" r:id="rId16"/>
    <p:sldId id="278" r:id="rId17"/>
    <p:sldId id="283" r:id="rId18"/>
    <p:sldId id="354" r:id="rId19"/>
    <p:sldId id="352" r:id="rId20"/>
    <p:sldId id="353" r:id="rId21"/>
    <p:sldId id="348" r:id="rId22"/>
    <p:sldId id="349" r:id="rId23"/>
    <p:sldId id="284" r:id="rId24"/>
    <p:sldId id="361" r:id="rId25"/>
    <p:sldId id="355" r:id="rId26"/>
    <p:sldId id="356" r:id="rId27"/>
    <p:sldId id="357" r:id="rId28"/>
    <p:sldId id="359" r:id="rId29"/>
    <p:sldId id="360" r:id="rId30"/>
    <p:sldId id="358" r:id="rId31"/>
    <p:sldId id="370" r:id="rId32"/>
    <p:sldId id="371" r:id="rId33"/>
    <p:sldId id="346" r:id="rId34"/>
    <p:sldId id="372" r:id="rId35"/>
    <p:sldId id="285" r:id="rId36"/>
    <p:sldId id="364" r:id="rId37"/>
    <p:sldId id="375" r:id="rId38"/>
    <p:sldId id="373" r:id="rId39"/>
    <p:sldId id="374" r:id="rId40"/>
    <p:sldId id="376" r:id="rId41"/>
    <p:sldId id="368" r:id="rId42"/>
    <p:sldId id="367" r:id="rId43"/>
    <p:sldId id="366" r:id="rId44"/>
    <p:sldId id="369" r:id="rId45"/>
    <p:sldId id="347" r:id="rId46"/>
    <p:sldId id="286" r:id="rId47"/>
    <p:sldId id="287" r:id="rId48"/>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FB0B"/>
    <a:srgbClr val="00FF00"/>
    <a:srgbClr val="00FFFF"/>
    <a:srgbClr val="FFFF00"/>
    <a:srgbClr val="1100A3"/>
    <a:srgbClr val="FC4E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56"/>
    <p:restoredTop sz="93407" autoAdjust="0"/>
  </p:normalViewPr>
  <p:slideViewPr>
    <p:cSldViewPr snapToGrid="0" snapToObjects="1">
      <p:cViewPr>
        <p:scale>
          <a:sx n="100" d="100"/>
          <a:sy n="100" d="100"/>
        </p:scale>
        <p:origin x="1440" y="5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0951EE-6C3F-3941-AEF8-D6A3E39D766D}" type="datetimeFigureOut">
              <a:rPr kumimoji="1" lang="zh-TW" altLang="en-US" smtClean="0"/>
              <a:pPr/>
              <a:t>2017/11/21</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523DC3-8665-604E-8A79-1F763DEB0C64}" type="slidenum">
              <a:rPr kumimoji="1" lang="zh-TW" altLang="en-US" smtClean="0"/>
              <a:pPr/>
              <a:t>‹#›</a:t>
            </a:fld>
            <a:endParaRPr kumimoji="1" lang="zh-TW" altLang="en-US"/>
          </a:p>
        </p:txBody>
      </p:sp>
    </p:spTree>
    <p:extLst>
      <p:ext uri="{BB962C8B-B14F-4D97-AF65-F5344CB8AC3E}">
        <p14:creationId xmlns:p14="http://schemas.microsoft.com/office/powerpoint/2010/main" val="18196189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Chorale of St </a:t>
            </a:r>
            <a:r>
              <a:rPr kumimoji="1" lang="en-US" altLang="zh-TW" dirty="0" err="1" smtClean="0"/>
              <a:t>Mattew</a:t>
            </a:r>
            <a:endParaRPr kumimoji="1" lang="en-US" altLang="zh-TW" dirty="0" smtClean="0"/>
          </a:p>
          <a:p>
            <a:r>
              <a:rPr kumimoji="1" lang="zh-TW" altLang="zh-TW" dirty="0" smtClean="0"/>
              <a:t>V</a:t>
            </a:r>
            <a:r>
              <a:rPr kumimoji="1" lang="en-US" altLang="zh-TW" dirty="0" err="1" smtClean="0"/>
              <a:t>ideo</a:t>
            </a:r>
            <a:r>
              <a:rPr kumimoji="1" lang="en-US" altLang="zh-TW" dirty="0" smtClean="0"/>
              <a:t> of The Kelly Women - </a:t>
            </a:r>
            <a:r>
              <a:rPr kumimoji="1" lang="en-US" altLang="zh-TW" dirty="0" err="1" smtClean="0"/>
              <a:t>bushdance</a:t>
            </a:r>
            <a:endParaRPr kumimoji="1" lang="zh-TW" altLang="en-US" dirty="0"/>
          </a:p>
        </p:txBody>
      </p:sp>
      <p:sp>
        <p:nvSpPr>
          <p:cNvPr id="4" name="投影片編號版面配置區 3"/>
          <p:cNvSpPr>
            <a:spLocks noGrp="1"/>
          </p:cNvSpPr>
          <p:nvPr>
            <p:ph type="sldNum" sz="quarter" idx="10"/>
          </p:nvPr>
        </p:nvSpPr>
        <p:spPr/>
        <p:txBody>
          <a:bodyPr/>
          <a:lstStyle/>
          <a:p>
            <a:fld id="{D2523DC3-8665-604E-8A79-1F763DEB0C64}" type="slidenum">
              <a:rPr kumimoji="1" lang="zh-TW" altLang="en-US" smtClean="0"/>
              <a:pPr/>
              <a:t>2</a:t>
            </a:fld>
            <a:endParaRPr kumimoji="1" lang="zh-TW" altLang="en-US"/>
          </a:p>
        </p:txBody>
      </p:sp>
    </p:spTree>
    <p:extLst>
      <p:ext uri="{BB962C8B-B14F-4D97-AF65-F5344CB8AC3E}">
        <p14:creationId xmlns:p14="http://schemas.microsoft.com/office/powerpoint/2010/main" val="83532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Conductors CD</a:t>
            </a:r>
            <a:endParaRPr kumimoji="1" lang="zh-TW" altLang="en-US" dirty="0"/>
          </a:p>
        </p:txBody>
      </p:sp>
      <p:sp>
        <p:nvSpPr>
          <p:cNvPr id="4" name="投影片編號版面配置區 3"/>
          <p:cNvSpPr>
            <a:spLocks noGrp="1"/>
          </p:cNvSpPr>
          <p:nvPr>
            <p:ph type="sldNum" sz="quarter" idx="10"/>
          </p:nvPr>
        </p:nvSpPr>
        <p:spPr/>
        <p:txBody>
          <a:bodyPr/>
          <a:lstStyle/>
          <a:p>
            <a:fld id="{D2523DC3-8665-604E-8A79-1F763DEB0C64}" type="slidenum">
              <a:rPr kumimoji="1" lang="zh-TW" altLang="en-US" smtClean="0"/>
              <a:pPr/>
              <a:t>5</a:t>
            </a:fld>
            <a:endParaRPr kumimoji="1" lang="zh-TW" altLang="en-US"/>
          </a:p>
        </p:txBody>
      </p:sp>
    </p:spTree>
    <p:extLst>
      <p:ext uri="{BB962C8B-B14F-4D97-AF65-F5344CB8AC3E}">
        <p14:creationId xmlns:p14="http://schemas.microsoft.com/office/powerpoint/2010/main" val="258622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58107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196315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260402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36948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223988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98951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2441146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00316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1004435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921699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23D7A9FC-8B3D-054F-BC80-F6508FC58D5E}" type="datetimeFigureOut">
              <a:rPr kumimoji="1" lang="zh-TW" altLang="en-US" smtClean="0"/>
              <a:pPr/>
              <a:t>2017/11/21</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6385500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00">
              <a:srgbClr val="FFFF00">
                <a:alpha val="41000"/>
              </a:srgbClr>
            </a:gs>
            <a:gs pos="100000">
              <a:srgbClr val="1100A3">
                <a:alpha val="48000"/>
              </a:srgbClr>
            </a:gs>
            <a:gs pos="12000">
              <a:srgbClr val="FC4E50">
                <a:alpha val="57000"/>
              </a:srgbClr>
            </a:gs>
            <a:gs pos="67000">
              <a:srgbClr val="00FF00">
                <a:alpha val="24000"/>
              </a:srgbClr>
            </a:gs>
            <a:gs pos="47000">
              <a:srgbClr val="ABFB0B">
                <a:alpha val="41000"/>
              </a:srgbClr>
            </a:gs>
          </a:gsLst>
          <a:lin ang="1680000" scaled="0"/>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7A9FC-8B3D-054F-BC80-F6508FC58D5E}" type="datetimeFigureOut">
              <a:rPr kumimoji="1" lang="zh-TW" altLang="en-US" smtClean="0"/>
              <a:pPr/>
              <a:t>2017/11/21</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AD70E-D67E-B044-953A-44723D95052B}" type="slidenum">
              <a:rPr kumimoji="1" lang="zh-TW" altLang="en-US" smtClean="0"/>
              <a:pPr/>
              <a:t>‹#›</a:t>
            </a:fld>
            <a:endParaRPr kumimoji="1" lang="zh-TW" altLang="en-US"/>
          </a:p>
        </p:txBody>
      </p:sp>
    </p:spTree>
    <p:extLst>
      <p:ext uri="{BB962C8B-B14F-4D97-AF65-F5344CB8AC3E}">
        <p14:creationId xmlns:p14="http://schemas.microsoft.com/office/powerpoint/2010/main" val="3004425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file:///localhost/Users/mini/Desktop/Wayfarers/Videos/The%20Kelly%20Women%20-%20bush%20dance.mov" TargetMode="External"/><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33.jpeg"/><Relationship Id="rId1" Type="http://schemas.microsoft.com/office/2007/relationships/media" Target="../media/media2.m4a"/><Relationship Id="rId2" Type="http://schemas.openxmlformats.org/officeDocument/2006/relationships/audio" Target="../media/media2.m4a"/></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6.jpeg"/><Relationship Id="rId6" Type="http://schemas.openxmlformats.org/officeDocument/2006/relationships/image" Target="../media/image7.png"/><Relationship Id="rId1" Type="http://schemas.microsoft.com/office/2007/relationships/media" Target="../media/media1.mov"/><Relationship Id="rId2" Type="http://schemas.openxmlformats.org/officeDocument/2006/relationships/audio" Target="../media/media1.mo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5677557"/>
            <a:ext cx="9144000" cy="1143000"/>
          </a:xfrm>
        </p:spPr>
        <p:txBody>
          <a:bodyPr>
            <a:noAutofit/>
          </a:bodyPr>
          <a:lstStyle/>
          <a:p>
            <a:r>
              <a:rPr kumimoji="1" lang="en-US" altLang="zh-TW" sz="2800" dirty="0" smtClean="0"/>
              <a:t>2007 </a:t>
            </a:r>
            <a:r>
              <a:rPr kumimoji="1" lang="en-US" altLang="zh-TW" sz="2800" dirty="0" err="1" smtClean="0"/>
              <a:t>Mazzone</a:t>
            </a:r>
            <a:r>
              <a:rPr kumimoji="1" lang="en-US" altLang="zh-TW" sz="2800" dirty="0" smtClean="0"/>
              <a:t> sisters Clara, </a:t>
            </a:r>
            <a:r>
              <a:rPr kumimoji="1" lang="en-US" altLang="zh-TW" sz="2800" dirty="0" err="1" smtClean="0"/>
              <a:t>Raphaela</a:t>
            </a:r>
            <a:r>
              <a:rPr kumimoji="1" lang="en-US" altLang="zh-TW" sz="2800" dirty="0" smtClean="0"/>
              <a:t>, Emilia - a mainstay of many Wayfarers tours has been one or more </a:t>
            </a:r>
            <a:r>
              <a:rPr kumimoji="1" lang="en-US" altLang="zh-TW" sz="2800" dirty="0" err="1" smtClean="0"/>
              <a:t>Mazzone</a:t>
            </a:r>
            <a:r>
              <a:rPr kumimoji="1" lang="en-US" altLang="zh-TW" sz="2800" dirty="0" smtClean="0"/>
              <a:t> performers!</a:t>
            </a:r>
            <a:endParaRPr kumimoji="1" lang="zh-TW" altLang="en-US" sz="2800" dirty="0"/>
          </a:p>
        </p:txBody>
      </p:sp>
      <p:pic>
        <p:nvPicPr>
          <p:cNvPr id="4" name="圖片 3" descr="2007 Mazzone sisters airport.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3545" y="160592"/>
            <a:ext cx="7299142" cy="5474357"/>
          </a:xfrm>
          <a:prstGeom prst="roundRect">
            <a:avLst>
              <a:gd name="adj" fmla="val 2966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119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58835" y="-222798"/>
            <a:ext cx="3592528" cy="6494561"/>
          </a:xfrm>
        </p:spPr>
        <p:txBody>
          <a:bodyPr/>
          <a:lstStyle/>
          <a:p>
            <a:r>
              <a:rPr kumimoji="1" lang="en-US" altLang="zh-TW" dirty="0" smtClean="0"/>
              <a:t>2011</a:t>
            </a:r>
            <a:br>
              <a:rPr kumimoji="1" lang="en-US" altLang="zh-TW" dirty="0" smtClean="0"/>
            </a:br>
            <a:r>
              <a:rPr kumimoji="1" lang="en-US" altLang="zh-TW" sz="3600" dirty="0" smtClean="0"/>
              <a:t>Performance of  </a:t>
            </a:r>
            <a:r>
              <a:rPr kumimoji="1" lang="en-US" altLang="zh-TW" sz="3600" i="1" dirty="0" smtClean="0"/>
              <a:t>The Ring Bearer</a:t>
            </a:r>
            <a:r>
              <a:rPr kumimoji="1" lang="en-US" altLang="zh-TW" sz="3600" dirty="0" smtClean="0"/>
              <a:t>- my adaptation of Tolkien’s </a:t>
            </a:r>
            <a:r>
              <a:rPr kumimoji="1" lang="en-US" altLang="zh-TW" sz="3600" i="1" dirty="0" smtClean="0"/>
              <a:t>The Lord of the Rings</a:t>
            </a:r>
            <a:r>
              <a:rPr kumimoji="1" lang="en-US" altLang="zh-TW" sz="3600" dirty="0" smtClean="0"/>
              <a:t>, with my music, on Aspen Island</a:t>
            </a:r>
            <a:endParaRPr kumimoji="1" lang="zh-TW" altLang="en-US" sz="3600" dirty="0"/>
          </a:p>
        </p:txBody>
      </p:sp>
      <p:pic>
        <p:nvPicPr>
          <p:cNvPr id="4" name="圖片 3" descr="FullSizeRend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538" y="0"/>
            <a:ext cx="477528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6528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0" y="41054"/>
            <a:ext cx="9144000" cy="1143000"/>
          </a:xfrm>
        </p:spPr>
        <p:txBody>
          <a:bodyPr>
            <a:noAutofit/>
          </a:bodyPr>
          <a:lstStyle/>
          <a:p>
            <a:r>
              <a:rPr kumimoji="1" lang="en-US" altLang="zh-TW" sz="2400" dirty="0" smtClean="0"/>
              <a:t>2012 Wayfarers rehearsals Canberra Jan-March for world tour-</a:t>
            </a:r>
            <a:br>
              <a:rPr kumimoji="1" lang="en-US" altLang="zh-TW" sz="2400" dirty="0" smtClean="0"/>
            </a:br>
            <a:r>
              <a:rPr kumimoji="1" lang="en-US" altLang="zh-TW" sz="2400" dirty="0" smtClean="0"/>
              <a:t>run </a:t>
            </a:r>
            <a:r>
              <a:rPr kumimoji="1" lang="en-US" altLang="zh-TW" sz="2400" dirty="0"/>
              <a:t>t</a:t>
            </a:r>
            <a:r>
              <a:rPr kumimoji="1" lang="en-US" altLang="zh-TW" sz="2400" dirty="0" smtClean="0"/>
              <a:t>hree weeks of Imagine Workshops in January</a:t>
            </a:r>
            <a:br>
              <a:rPr kumimoji="1" lang="en-US" altLang="zh-TW" sz="2400" dirty="0" smtClean="0"/>
            </a:br>
            <a:r>
              <a:rPr kumimoji="1" lang="en-US" altLang="zh-TW" sz="2400" dirty="0" smtClean="0"/>
              <a:t> as fundraisers </a:t>
            </a:r>
            <a:r>
              <a:rPr kumimoji="1" lang="en-US" altLang="zh-TW" sz="2400" dirty="0"/>
              <a:t>f</a:t>
            </a:r>
            <a:r>
              <a:rPr kumimoji="1" lang="en-US" altLang="zh-TW" sz="2400" dirty="0" smtClean="0"/>
              <a:t>or the tour</a:t>
            </a:r>
            <a:endParaRPr kumimoji="1" lang="zh-TW" altLang="en-US" sz="2400" dirty="0"/>
          </a:p>
        </p:txBody>
      </p:sp>
      <p:grpSp>
        <p:nvGrpSpPr>
          <p:cNvPr id="8" name="群組 7"/>
          <p:cNvGrpSpPr/>
          <p:nvPr/>
        </p:nvGrpSpPr>
        <p:grpSpPr>
          <a:xfrm>
            <a:off x="969269" y="1184054"/>
            <a:ext cx="7605397" cy="5721392"/>
            <a:chOff x="1211658" y="1348089"/>
            <a:chExt cx="7428205" cy="5296945"/>
          </a:xfrm>
        </p:grpSpPr>
        <p:pic>
          <p:nvPicPr>
            <p:cNvPr id="4" name="圖片 3" descr="2012 montage including Imagine (dragged).pdf"/>
            <p:cNvPicPr>
              <a:picLocks noChangeAspect="1"/>
            </p:cNvPicPr>
            <p:nvPr/>
          </p:nvPicPr>
          <p:blipFill rotWithShape="1">
            <a:blip r:embed="rId2" cstate="print">
              <a:extLst>
                <a:ext uri="{28A0092B-C50C-407E-A947-70E740481C1C}">
                  <a14:useLocalDpi xmlns:a14="http://schemas.microsoft.com/office/drawing/2010/main"/>
                </a:ext>
              </a:extLst>
            </a:blip>
            <a:srcRect l="5828" t="3982" r="5985" b="7027"/>
            <a:stretch/>
          </p:blipFill>
          <p:spPr>
            <a:xfrm>
              <a:off x="1211658" y="1348089"/>
              <a:ext cx="7428205" cy="5296944"/>
            </a:xfrm>
            <a:prstGeom prst="rect">
              <a:avLst/>
            </a:prstGeom>
            <a:ln>
              <a:noFill/>
            </a:ln>
            <a:effectLst>
              <a:softEdge rad="112500"/>
            </a:effectLst>
          </p:spPr>
        </p:pic>
        <p:pic>
          <p:nvPicPr>
            <p:cNvPr id="7" name="圖片 6" descr="Custard Jan 201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658" y="4054944"/>
              <a:ext cx="3722562" cy="2590090"/>
            </a:xfrm>
            <a:prstGeom prst="rect">
              <a:avLst/>
            </a:prstGeom>
            <a:ln>
              <a:noFill/>
            </a:ln>
            <a:effectLst>
              <a:softEdge rad="112500"/>
            </a:effectLst>
          </p:spPr>
        </p:pic>
      </p:grpSp>
    </p:spTree>
    <p:extLst>
      <p:ext uri="{BB962C8B-B14F-4D97-AF65-F5344CB8AC3E}">
        <p14:creationId xmlns:p14="http://schemas.microsoft.com/office/powerpoint/2010/main" val="3750667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p:txBody>
          <a:bodyPr/>
          <a:lstStyle/>
          <a:p>
            <a:endParaRPr kumimoji="1" lang="zh-TW" altLang="en-US"/>
          </a:p>
        </p:txBody>
      </p:sp>
      <p:grpSp>
        <p:nvGrpSpPr>
          <p:cNvPr id="6" name="群組 5"/>
          <p:cNvGrpSpPr/>
          <p:nvPr/>
        </p:nvGrpSpPr>
        <p:grpSpPr>
          <a:xfrm>
            <a:off x="14598" y="62058"/>
            <a:ext cx="9144000" cy="6795941"/>
            <a:chOff x="14598" y="62058"/>
            <a:chExt cx="9144000" cy="6795941"/>
          </a:xfrm>
        </p:grpSpPr>
        <p:pic>
          <p:nvPicPr>
            <p:cNvPr id="4" name="圖片 3" descr="2012 montage including Imagine (dragged).pdf"/>
            <p:cNvPicPr>
              <a:picLocks noChangeAspect="1"/>
            </p:cNvPicPr>
            <p:nvPr/>
          </p:nvPicPr>
          <p:blipFill rotWithShape="1">
            <a:blip r:embed="rId2" cstate="print">
              <a:extLst>
                <a:ext uri="{28A0092B-C50C-407E-A947-70E740481C1C}">
                  <a14:useLocalDpi xmlns:a14="http://schemas.microsoft.com/office/drawing/2010/main"/>
                </a:ext>
              </a:extLst>
            </a:blip>
            <a:srcRect l="5779" t="4005" r="5472" b="2927"/>
            <a:stretch/>
          </p:blipFill>
          <p:spPr>
            <a:xfrm>
              <a:off x="14598" y="62058"/>
              <a:ext cx="9144000" cy="6776128"/>
            </a:xfrm>
            <a:prstGeom prst="rect">
              <a:avLst/>
            </a:prstGeom>
          </p:spPr>
        </p:pic>
        <p:pic>
          <p:nvPicPr>
            <p:cNvPr id="5" name="圖片 4" descr="DW 6 Jan 201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598" y="3416226"/>
              <a:ext cx="4579860" cy="3441773"/>
            </a:xfrm>
            <a:prstGeom prst="rect">
              <a:avLst/>
            </a:prstGeom>
          </p:spPr>
        </p:pic>
      </p:grpSp>
    </p:spTree>
    <p:extLst>
      <p:ext uri="{BB962C8B-B14F-4D97-AF65-F5344CB8AC3E}">
        <p14:creationId xmlns:p14="http://schemas.microsoft.com/office/powerpoint/2010/main" val="3874224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p:txBody>
          <a:bodyPr/>
          <a:lstStyle/>
          <a:p>
            <a:endParaRPr kumimoji="1" lang="zh-TW" altLang="en-US"/>
          </a:p>
        </p:txBody>
      </p:sp>
      <p:grpSp>
        <p:nvGrpSpPr>
          <p:cNvPr id="6" name="群組 5"/>
          <p:cNvGrpSpPr/>
          <p:nvPr/>
        </p:nvGrpSpPr>
        <p:grpSpPr>
          <a:xfrm>
            <a:off x="-47974" y="14599"/>
            <a:ext cx="9217714" cy="6858000"/>
            <a:chOff x="-47974" y="14599"/>
            <a:chExt cx="9217714" cy="6858000"/>
          </a:xfrm>
        </p:grpSpPr>
        <p:pic>
          <p:nvPicPr>
            <p:cNvPr id="4" name="圖片 3" descr="2012 montage including Imagine (dragged).pdf"/>
            <p:cNvPicPr>
              <a:picLocks noChangeAspect="1"/>
            </p:cNvPicPr>
            <p:nvPr/>
          </p:nvPicPr>
          <p:blipFill rotWithShape="1">
            <a:blip r:embed="rId2" cstate="print">
              <a:extLst>
                <a:ext uri="{28A0092B-C50C-407E-A947-70E740481C1C}">
                  <a14:useLocalDpi xmlns:a14="http://schemas.microsoft.com/office/drawing/2010/main"/>
                </a:ext>
              </a:extLst>
            </a:blip>
            <a:srcRect l="5930" t="4005" r="5471" b="2714"/>
            <a:stretch/>
          </p:blipFill>
          <p:spPr>
            <a:xfrm>
              <a:off x="-47974" y="14599"/>
              <a:ext cx="9217714" cy="6858000"/>
            </a:xfrm>
            <a:prstGeom prst="rect">
              <a:avLst/>
            </a:prstGeom>
          </p:spPr>
        </p:pic>
        <p:pic>
          <p:nvPicPr>
            <p:cNvPr id="5" name="圖片 4" descr="Earth Story 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74" y="3393338"/>
              <a:ext cx="4602643" cy="3464662"/>
            </a:xfrm>
            <a:prstGeom prst="rect">
              <a:avLst/>
            </a:prstGeom>
          </p:spPr>
        </p:pic>
      </p:grpSp>
    </p:spTree>
    <p:extLst>
      <p:ext uri="{BB962C8B-B14F-4D97-AF65-F5344CB8AC3E}">
        <p14:creationId xmlns:p14="http://schemas.microsoft.com/office/powerpoint/2010/main" val="2125859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p:txBody>
          <a:bodyPr/>
          <a:lstStyle/>
          <a:p>
            <a:endParaRPr kumimoji="1" lang="zh-TW" altLang="en-US"/>
          </a:p>
        </p:txBody>
      </p:sp>
      <p:grpSp>
        <p:nvGrpSpPr>
          <p:cNvPr id="9" name="群組 8"/>
          <p:cNvGrpSpPr/>
          <p:nvPr/>
        </p:nvGrpSpPr>
        <p:grpSpPr>
          <a:xfrm>
            <a:off x="0" y="-219"/>
            <a:ext cx="9144000" cy="6869830"/>
            <a:chOff x="0" y="-219"/>
            <a:chExt cx="9144000" cy="6869830"/>
          </a:xfrm>
        </p:grpSpPr>
        <p:grpSp>
          <p:nvGrpSpPr>
            <p:cNvPr id="7" name="群組 6"/>
            <p:cNvGrpSpPr/>
            <p:nvPr/>
          </p:nvGrpSpPr>
          <p:grpSpPr>
            <a:xfrm>
              <a:off x="0" y="-219"/>
              <a:ext cx="9144000" cy="6869830"/>
              <a:chOff x="0" y="-219"/>
              <a:chExt cx="9144000" cy="6869830"/>
            </a:xfrm>
          </p:grpSpPr>
          <p:pic>
            <p:nvPicPr>
              <p:cNvPr id="4" name="圖片 3" descr="2012 montage including Imagine (dragged).pdf"/>
              <p:cNvPicPr>
                <a:picLocks noChangeAspect="1"/>
              </p:cNvPicPr>
              <p:nvPr/>
            </p:nvPicPr>
            <p:blipFill rotWithShape="1">
              <a:blip r:embed="rId2" cstate="print">
                <a:extLst>
                  <a:ext uri="{28A0092B-C50C-407E-A947-70E740481C1C}">
                    <a14:useLocalDpi xmlns:a14="http://schemas.microsoft.com/office/drawing/2010/main"/>
                  </a:ext>
                </a:extLst>
              </a:blip>
              <a:srcRect l="5593" t="2771" r="5648" b="2864"/>
              <a:stretch/>
            </p:blipFill>
            <p:spPr>
              <a:xfrm>
                <a:off x="0" y="-219"/>
                <a:ext cx="9144000" cy="6869830"/>
              </a:xfrm>
              <a:prstGeom prst="rect">
                <a:avLst/>
              </a:prstGeom>
            </p:spPr>
          </p:pic>
          <p:pic>
            <p:nvPicPr>
              <p:cNvPr id="6" name="圖片 5" descr="Kakadu 5 Jan 210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489222"/>
                <a:ext cx="4583861" cy="3368777"/>
              </a:xfrm>
              <a:prstGeom prst="rect">
                <a:avLst/>
              </a:prstGeom>
            </p:spPr>
          </p:pic>
        </p:grpSp>
        <p:pic>
          <p:nvPicPr>
            <p:cNvPr id="8" name="圖片 7" descr="Kakadu 6 Jan 210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83861" y="3489222"/>
              <a:ext cx="4560139" cy="3368778"/>
            </a:xfrm>
            <a:prstGeom prst="rect">
              <a:avLst/>
            </a:prstGeom>
          </p:spPr>
        </p:pic>
      </p:grpSp>
    </p:spTree>
    <p:extLst>
      <p:ext uri="{BB962C8B-B14F-4D97-AF65-F5344CB8AC3E}">
        <p14:creationId xmlns:p14="http://schemas.microsoft.com/office/powerpoint/2010/main" val="1268233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p:txBody>
          <a:bodyPr/>
          <a:lstStyle/>
          <a:p>
            <a:endParaRPr kumimoji="1" lang="zh-TW" altLang="en-US"/>
          </a:p>
        </p:txBody>
      </p:sp>
      <p:grpSp>
        <p:nvGrpSpPr>
          <p:cNvPr id="6" name="群組 5"/>
          <p:cNvGrpSpPr/>
          <p:nvPr/>
        </p:nvGrpSpPr>
        <p:grpSpPr>
          <a:xfrm>
            <a:off x="0" y="0"/>
            <a:ext cx="9153330" cy="6858000"/>
            <a:chOff x="0" y="0"/>
            <a:chExt cx="9153330" cy="6858000"/>
          </a:xfrm>
        </p:grpSpPr>
        <p:pic>
          <p:nvPicPr>
            <p:cNvPr id="4" name="圖片 3" descr="2012 montage including Imagine (dragged).pdf"/>
            <p:cNvPicPr>
              <a:picLocks noChangeAspect="1"/>
            </p:cNvPicPr>
            <p:nvPr/>
          </p:nvPicPr>
          <p:blipFill rotWithShape="1">
            <a:blip r:embed="rId2" cstate="print">
              <a:extLst>
                <a:ext uri="{28A0092B-C50C-407E-A947-70E740481C1C}">
                  <a14:useLocalDpi xmlns:a14="http://schemas.microsoft.com/office/drawing/2010/main"/>
                </a:ext>
              </a:extLst>
            </a:blip>
            <a:srcRect l="5380" t="2671" r="5487" b="2824"/>
            <a:stretch/>
          </p:blipFill>
          <p:spPr>
            <a:xfrm>
              <a:off x="0" y="0"/>
              <a:ext cx="9153330" cy="6858000"/>
            </a:xfrm>
            <a:prstGeom prst="rect">
              <a:avLst/>
            </a:prstGeom>
          </p:spPr>
        </p:pic>
        <p:pic>
          <p:nvPicPr>
            <p:cNvPr id="5" name="圖片 4" descr="Ring Bearer 1 Jan 201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451735"/>
              <a:ext cx="4686049" cy="3406265"/>
            </a:xfrm>
            <a:prstGeom prst="rect">
              <a:avLst/>
            </a:prstGeom>
          </p:spPr>
        </p:pic>
      </p:grpSp>
    </p:spTree>
    <p:extLst>
      <p:ext uri="{BB962C8B-B14F-4D97-AF65-F5344CB8AC3E}">
        <p14:creationId xmlns:p14="http://schemas.microsoft.com/office/powerpoint/2010/main" val="327827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圖片 8" descr="2012 glenaeon-ring-bearer post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23920" y="3096891"/>
            <a:ext cx="2736554" cy="3631607"/>
          </a:xfrm>
          <a:prstGeom prst="rect">
            <a:avLst/>
          </a:prstGeom>
        </p:spPr>
      </p:pic>
      <p:pic>
        <p:nvPicPr>
          <p:cNvPr id="10" name="圖片 9" descr="2012 Newcastle-My-Spirit post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253" y="0"/>
            <a:ext cx="3581427" cy="5064062"/>
          </a:xfrm>
          <a:prstGeom prst="rect">
            <a:avLst/>
          </a:prstGeom>
        </p:spPr>
      </p:pic>
      <p:pic>
        <p:nvPicPr>
          <p:cNvPr id="11" name="圖片 10" descr="2012  Kamaroi postcard_reworked_2_jp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8006" y="0"/>
            <a:ext cx="4856449" cy="3347725"/>
          </a:xfrm>
          <a:prstGeom prst="rect">
            <a:avLst/>
          </a:prstGeom>
        </p:spPr>
      </p:pic>
      <p:sp>
        <p:nvSpPr>
          <p:cNvPr id="5" name="TextBox 4"/>
          <p:cNvSpPr txBox="1"/>
          <p:nvPr/>
        </p:nvSpPr>
        <p:spPr>
          <a:xfrm>
            <a:off x="713026" y="5180053"/>
            <a:ext cx="3208616"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smtClean="0">
                <a:solidFill>
                  <a:srgbClr val="660066"/>
                </a:solidFill>
              </a:rPr>
              <a:t>          Posters </a:t>
            </a:r>
          </a:p>
          <a:p>
            <a:r>
              <a:rPr lang="en-US" sz="2800" dirty="0" smtClean="0">
                <a:solidFill>
                  <a:srgbClr val="660066"/>
                </a:solidFill>
              </a:rPr>
              <a:t>(</a:t>
            </a:r>
            <a:r>
              <a:rPr lang="en-US" sz="2800" dirty="0" err="1" smtClean="0">
                <a:solidFill>
                  <a:srgbClr val="660066"/>
                </a:solidFill>
              </a:rPr>
              <a:t>Raphaela</a:t>
            </a:r>
            <a:r>
              <a:rPr lang="en-US" sz="2800" dirty="0" smtClean="0">
                <a:solidFill>
                  <a:srgbClr val="660066"/>
                </a:solidFill>
              </a:rPr>
              <a:t> and Judy) for 2012 world tour</a:t>
            </a:r>
            <a:endParaRPr lang="en-US" sz="2800" dirty="0">
              <a:solidFill>
                <a:srgbClr val="660066"/>
              </a:solidFill>
            </a:endParaRPr>
          </a:p>
        </p:txBody>
      </p:sp>
    </p:spTree>
    <p:extLst>
      <p:ext uri="{BB962C8B-B14F-4D97-AF65-F5344CB8AC3E}">
        <p14:creationId xmlns:p14="http://schemas.microsoft.com/office/powerpoint/2010/main" val="3686822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5581089"/>
            <a:ext cx="3994754" cy="902331"/>
          </a:xfrm>
        </p:spPr>
        <p:txBody>
          <a:bodyPr>
            <a:normAutofit fontScale="90000"/>
          </a:bodyPr>
          <a:lstStyle/>
          <a:p>
            <a:r>
              <a:rPr kumimoji="1" lang="en-AU" altLang="zh-TW" sz="3100" dirty="0" smtClean="0"/>
              <a:t>Posters for Australia, China, India, Germany</a:t>
            </a:r>
            <a:endParaRPr kumimoji="1" lang="zh-TW" altLang="en-US" dirty="0"/>
          </a:p>
        </p:txBody>
      </p:sp>
      <p:pic>
        <p:nvPicPr>
          <p:cNvPr id="4" name="圖片 3" descr="Chinese poster.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1591" y="-16736"/>
            <a:ext cx="2593608" cy="3637352"/>
          </a:xfrm>
          <a:prstGeom prst="rect">
            <a:avLst/>
          </a:prstGeom>
        </p:spPr>
      </p:pic>
      <p:pic>
        <p:nvPicPr>
          <p:cNvPr id="6" name="圖片 5" descr="Sloka poste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35199" y="8882"/>
            <a:ext cx="2708801" cy="3611734"/>
          </a:xfrm>
          <a:prstGeom prst="rect">
            <a:avLst/>
          </a:prstGeom>
        </p:spPr>
      </p:pic>
      <p:pic>
        <p:nvPicPr>
          <p:cNvPr id="8" name="圖片 7" descr="German poster.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94754" y="3620616"/>
            <a:ext cx="5056065" cy="3237384"/>
          </a:xfrm>
          <a:prstGeom prst="rect">
            <a:avLst/>
          </a:prstGeom>
        </p:spPr>
      </p:pic>
      <p:pic>
        <p:nvPicPr>
          <p:cNvPr id="5" name="圖片 4" descr="2012 live-to-sing-poster-Coffs-Harbour.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562" y="12357"/>
            <a:ext cx="3883192" cy="5490752"/>
          </a:xfrm>
          <a:prstGeom prst="rect">
            <a:avLst/>
          </a:prstGeom>
        </p:spPr>
      </p:pic>
    </p:spTree>
    <p:extLst>
      <p:ext uri="{BB962C8B-B14F-4D97-AF65-F5344CB8AC3E}">
        <p14:creationId xmlns:p14="http://schemas.microsoft.com/office/powerpoint/2010/main" val="1137546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457200" y="4380703"/>
            <a:ext cx="8475149" cy="2437957"/>
          </a:xfrm>
        </p:spPr>
        <p:txBody>
          <a:bodyPr>
            <a:normAutofit fontScale="85000" lnSpcReduction="10000"/>
          </a:bodyPr>
          <a:lstStyle/>
          <a:p>
            <a:pPr marL="0" indent="0">
              <a:buNone/>
            </a:pPr>
            <a:r>
              <a:rPr kumimoji="1" lang="en-US" altLang="zh-TW" dirty="0" smtClean="0"/>
              <a:t>Will Hoffmann, just 18 in 2012, learned the cello to performance standard in 3 months. He has now completed a degree in music. Here we see him as Frodo.</a:t>
            </a:r>
          </a:p>
          <a:p>
            <a:pPr marL="0" indent="0">
              <a:buNone/>
            </a:pPr>
            <a:r>
              <a:rPr kumimoji="1" lang="en-US" altLang="zh-TW" dirty="0"/>
              <a:t>Gawain Davey </a:t>
            </a:r>
            <a:r>
              <a:rPr kumimoji="1" lang="mr-IN" altLang="zh-TW" dirty="0"/>
              <a:t>–</a:t>
            </a:r>
            <a:r>
              <a:rPr kumimoji="1" lang="en-US" altLang="zh-TW" dirty="0"/>
              <a:t> composer from Melbourne, who wrote choral vignettes for each member of 2012 </a:t>
            </a:r>
            <a:r>
              <a:rPr kumimoji="1" lang="en-US" altLang="zh-TW" dirty="0" smtClean="0"/>
              <a:t>Wayfarers</a:t>
            </a:r>
            <a:r>
              <a:rPr kumimoji="1" lang="en-AU" altLang="zh-TW" dirty="0" smtClean="0"/>
              <a:t>, played Sam.</a:t>
            </a:r>
            <a:endParaRPr kumimoji="1" lang="zh-TW" altLang="en-US" dirty="0"/>
          </a:p>
        </p:txBody>
      </p:sp>
      <p:pic>
        <p:nvPicPr>
          <p:cNvPr id="4" name="圖片 3" descr="Ring Bearer March 2012 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5810" y="140958"/>
            <a:ext cx="6336314" cy="4224209"/>
          </a:xfrm>
          <a:prstGeom prst="rect">
            <a:avLst/>
          </a:prstGeom>
        </p:spPr>
      </p:pic>
    </p:spTree>
    <p:extLst>
      <p:ext uri="{BB962C8B-B14F-4D97-AF65-F5344CB8AC3E}">
        <p14:creationId xmlns:p14="http://schemas.microsoft.com/office/powerpoint/2010/main" val="701528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endParaRPr kumimoji="1" lang="zh-TW" altLang="en-US"/>
          </a:p>
        </p:txBody>
      </p:sp>
      <p:pic>
        <p:nvPicPr>
          <p:cNvPr id="4" name="圖片 3" descr="Wayfarers 2102 ph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36" y="0"/>
            <a:ext cx="9182072" cy="6126163"/>
          </a:xfrm>
          <a:prstGeom prst="rect">
            <a:avLst/>
          </a:prstGeom>
        </p:spPr>
      </p:pic>
      <p:sp>
        <p:nvSpPr>
          <p:cNvPr id="5" name="文字方塊 4"/>
          <p:cNvSpPr txBox="1"/>
          <p:nvPr/>
        </p:nvSpPr>
        <p:spPr>
          <a:xfrm>
            <a:off x="364579" y="6126163"/>
            <a:ext cx="8657057" cy="707886"/>
          </a:xfrm>
          <a:prstGeom prst="rect">
            <a:avLst/>
          </a:prstGeom>
          <a:noFill/>
        </p:spPr>
        <p:txBody>
          <a:bodyPr wrap="square" rtlCol="0">
            <a:spAutoFit/>
          </a:bodyPr>
          <a:lstStyle/>
          <a:p>
            <a:r>
              <a:rPr kumimoji="1" lang="en-US" altLang="zh-TW" sz="2000" dirty="0" smtClean="0"/>
              <a:t>E</a:t>
            </a:r>
            <a:r>
              <a:rPr kumimoji="1" lang="zh-TW" altLang="zh-TW" sz="2000" dirty="0" smtClean="0"/>
              <a:t>l</a:t>
            </a:r>
            <a:r>
              <a:rPr kumimoji="1" lang="en-US" altLang="zh-TW" sz="2000" dirty="0" err="1" smtClean="0"/>
              <a:t>len</a:t>
            </a:r>
            <a:r>
              <a:rPr kumimoji="1" lang="en-US" altLang="zh-TW" sz="2000" dirty="0" smtClean="0"/>
              <a:t> in the </a:t>
            </a:r>
            <a:r>
              <a:rPr kumimoji="1" lang="en-US" altLang="zh-TW" sz="2000" dirty="0" err="1" smtClean="0"/>
              <a:t>centre</a:t>
            </a:r>
            <a:r>
              <a:rPr kumimoji="1" lang="en-US" altLang="zh-TW" sz="2000" dirty="0" smtClean="0"/>
              <a:t>, playing Merry, has since 2012 studied Steiner education for 2 years in Melbourne, and is now finishing her degree in music, majoring in singing.</a:t>
            </a:r>
            <a:endParaRPr kumimoji="1" lang="zh-TW" altLang="en-US" sz="2000" dirty="0"/>
          </a:p>
        </p:txBody>
      </p:sp>
    </p:spTree>
    <p:extLst>
      <p:ext uri="{BB962C8B-B14F-4D97-AF65-F5344CB8AC3E}">
        <p14:creationId xmlns:p14="http://schemas.microsoft.com/office/powerpoint/2010/main" val="1779298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IMG_3236.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7654" y="62445"/>
            <a:ext cx="3888220" cy="6112295"/>
          </a:xfrm>
          <a:prstGeom prst="rect">
            <a:avLst/>
          </a:prstGeom>
        </p:spPr>
      </p:pic>
      <p:pic>
        <p:nvPicPr>
          <p:cNvPr id="5" name="圖片 4" descr="IMG_3237.jpg">
            <a:hlinkClick r:id="rId4" action="ppaction://hlinkfile"/>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57490" y="99374"/>
            <a:ext cx="3943924" cy="6112295"/>
          </a:xfrm>
          <a:prstGeom prst="rect">
            <a:avLst/>
          </a:prstGeom>
        </p:spPr>
      </p:pic>
      <p:sp>
        <p:nvSpPr>
          <p:cNvPr id="6" name="TextBox 5"/>
          <p:cNvSpPr txBox="1"/>
          <p:nvPr/>
        </p:nvSpPr>
        <p:spPr>
          <a:xfrm>
            <a:off x="619721" y="6174740"/>
            <a:ext cx="8475538" cy="646331"/>
          </a:xfrm>
          <a:prstGeom prst="rect">
            <a:avLst/>
          </a:prstGeom>
          <a:noFill/>
        </p:spPr>
        <p:txBody>
          <a:bodyPr wrap="square" rtlCol="0">
            <a:spAutoFit/>
          </a:bodyPr>
          <a:lstStyle/>
          <a:p>
            <a:r>
              <a:rPr lang="en-US" dirty="0" smtClean="0">
                <a:solidFill>
                  <a:srgbClr val="660066"/>
                </a:solidFill>
              </a:rPr>
              <a:t>  Large-scale Wayfarers performances in Canberra </a:t>
            </a:r>
            <a:r>
              <a:rPr lang="mr-IN" dirty="0" smtClean="0">
                <a:solidFill>
                  <a:srgbClr val="660066"/>
                </a:solidFill>
              </a:rPr>
              <a:t>–</a:t>
            </a:r>
            <a:r>
              <a:rPr lang="en-US" dirty="0" smtClean="0">
                <a:solidFill>
                  <a:srgbClr val="660066"/>
                </a:solidFill>
              </a:rPr>
              <a:t> Bach’s </a:t>
            </a:r>
            <a:r>
              <a:rPr lang="en-US" i="1" dirty="0" smtClean="0">
                <a:solidFill>
                  <a:srgbClr val="660066"/>
                </a:solidFill>
              </a:rPr>
              <a:t>St Matthew Passion </a:t>
            </a:r>
          </a:p>
          <a:p>
            <a:r>
              <a:rPr lang="en-US" dirty="0">
                <a:solidFill>
                  <a:srgbClr val="660066"/>
                </a:solidFill>
              </a:rPr>
              <a:t> </a:t>
            </a:r>
            <a:r>
              <a:rPr lang="en-US" dirty="0" smtClean="0">
                <a:solidFill>
                  <a:srgbClr val="660066"/>
                </a:solidFill>
              </a:rPr>
              <a:t>                and Cathleen </a:t>
            </a:r>
            <a:r>
              <a:rPr lang="en-US" dirty="0" err="1" smtClean="0">
                <a:solidFill>
                  <a:srgbClr val="660066"/>
                </a:solidFill>
              </a:rPr>
              <a:t>Meggitt’s</a:t>
            </a:r>
            <a:r>
              <a:rPr lang="en-US" dirty="0" smtClean="0">
                <a:solidFill>
                  <a:srgbClr val="660066"/>
                </a:solidFill>
              </a:rPr>
              <a:t> music theatre work, </a:t>
            </a:r>
            <a:r>
              <a:rPr lang="en-US" i="1" dirty="0" smtClean="0">
                <a:solidFill>
                  <a:srgbClr val="660066"/>
                </a:solidFill>
              </a:rPr>
              <a:t>The Kelly Women</a:t>
            </a:r>
            <a:endParaRPr lang="en-US" i="1" dirty="0">
              <a:solidFill>
                <a:srgbClr val="660066"/>
              </a:solidFill>
            </a:endParaRPr>
          </a:p>
        </p:txBody>
      </p:sp>
    </p:spTree>
    <p:extLst>
      <p:ext uri="{BB962C8B-B14F-4D97-AF65-F5344CB8AC3E}">
        <p14:creationId xmlns:p14="http://schemas.microsoft.com/office/powerpoint/2010/main" val="2535874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pic>
        <p:nvPicPr>
          <p:cNvPr id="6" name="08 Song of the Elves.m4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alphaModFix amt="0"/>
          </a:blip>
          <a:stretch>
            <a:fillRect/>
          </a:stretch>
        </p:blipFill>
        <p:spPr>
          <a:xfrm>
            <a:off x="6468595" y="4263558"/>
            <a:ext cx="2675405" cy="2675405"/>
          </a:xfrm>
        </p:spPr>
      </p:pic>
      <p:pic>
        <p:nvPicPr>
          <p:cNvPr id="4" name="圖片 3" descr="Ring Bearer March 2012 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9527"/>
            <a:ext cx="9144000" cy="6096000"/>
          </a:xfrm>
          <a:prstGeom prst="rect">
            <a:avLst/>
          </a:prstGeom>
        </p:spPr>
      </p:pic>
      <p:sp>
        <p:nvSpPr>
          <p:cNvPr id="5" name="文字方塊 4"/>
          <p:cNvSpPr txBox="1"/>
          <p:nvPr/>
        </p:nvSpPr>
        <p:spPr>
          <a:xfrm>
            <a:off x="304249" y="6257698"/>
            <a:ext cx="8839751" cy="461665"/>
          </a:xfrm>
          <a:prstGeom prst="rect">
            <a:avLst/>
          </a:prstGeom>
          <a:noFill/>
        </p:spPr>
        <p:txBody>
          <a:bodyPr wrap="square" rtlCol="0">
            <a:spAutoFit/>
          </a:bodyPr>
          <a:lstStyle/>
          <a:p>
            <a:pPr algn="ctr"/>
            <a:r>
              <a:rPr kumimoji="1" lang="en-US" altLang="zh-TW" sz="2400" dirty="0" smtClean="0"/>
              <a:t>Here we see the Elves singing to Frodo, Sam and Pippin.</a:t>
            </a:r>
            <a:endParaRPr kumimoji="1" lang="zh-TW" altLang="en-US" sz="2400" dirty="0"/>
          </a:p>
        </p:txBody>
      </p:sp>
    </p:spTree>
    <p:extLst>
      <p:ext uri="{BB962C8B-B14F-4D97-AF65-F5344CB8AC3E}">
        <p14:creationId xmlns:p14="http://schemas.microsoft.com/office/powerpoint/2010/main" val="3916880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90798" y="133679"/>
            <a:ext cx="2945757" cy="5568524"/>
          </a:xfrm>
        </p:spPr>
        <p:txBody>
          <a:bodyPr>
            <a:noAutofit/>
          </a:bodyPr>
          <a:lstStyle/>
          <a:p>
            <a:pPr marL="0" indent="0">
              <a:buNone/>
            </a:pPr>
            <a:endParaRPr kumimoji="1" lang="en-US" altLang="zh-TW" sz="2400" dirty="0" smtClean="0"/>
          </a:p>
          <a:p>
            <a:pPr marL="0" indent="0">
              <a:buNone/>
            </a:pPr>
            <a:r>
              <a:rPr kumimoji="1" lang="en-US" altLang="zh-TW" sz="2400" dirty="0" smtClean="0"/>
              <a:t>Theo </a:t>
            </a:r>
            <a:r>
              <a:rPr kumimoji="1" lang="en-US" altLang="zh-TW" sz="2400" dirty="0" err="1" smtClean="0"/>
              <a:t>Lillicrap</a:t>
            </a:r>
            <a:r>
              <a:rPr kumimoji="1" lang="en-US" altLang="zh-TW" sz="2400" dirty="0" smtClean="0"/>
              <a:t> has now completed his degree and is conducting the </a:t>
            </a:r>
            <a:r>
              <a:rPr kumimoji="1" lang="en-US" altLang="zh-TW" sz="2400" dirty="0" err="1" smtClean="0"/>
              <a:t>Glenaeon</a:t>
            </a:r>
            <a:r>
              <a:rPr kumimoji="1" lang="en-US" altLang="zh-TW" sz="2400" dirty="0" smtClean="0"/>
              <a:t> alumni choir in Sydney. Carmen  </a:t>
            </a:r>
            <a:r>
              <a:rPr kumimoji="1" lang="en-US" altLang="zh-TW" sz="2400" dirty="0" err="1" smtClean="0"/>
              <a:t>Rauhut</a:t>
            </a:r>
            <a:r>
              <a:rPr kumimoji="1" lang="en-US" altLang="zh-TW" sz="2400" dirty="0" smtClean="0"/>
              <a:t> has since studied education. Kia Moon played Galadriel </a:t>
            </a:r>
            <a:r>
              <a:rPr kumimoji="1" lang="mr-IN" altLang="zh-TW" sz="2400" dirty="0" smtClean="0"/>
              <a:t>–</a:t>
            </a:r>
            <a:r>
              <a:rPr kumimoji="1" lang="en-US" altLang="zh-TW" sz="2400" dirty="0" smtClean="0"/>
              <a:t> she is now finishing her teacher training, and aims to start a Steiner school in her father’s homeland, </a:t>
            </a:r>
            <a:r>
              <a:rPr kumimoji="1" lang="en-US" altLang="zh-TW" sz="2400" dirty="0"/>
              <a:t>R</a:t>
            </a:r>
            <a:r>
              <a:rPr kumimoji="1" lang="en-US" altLang="zh-TW" sz="2400" dirty="0" smtClean="0"/>
              <a:t>apa Nui (Easter Island).</a:t>
            </a:r>
            <a:endParaRPr kumimoji="1" lang="zh-TW" altLang="en-US" sz="2400" dirty="0"/>
          </a:p>
        </p:txBody>
      </p:sp>
      <p:pic>
        <p:nvPicPr>
          <p:cNvPr id="4" name="圖片 3" descr="Ring Bearer March 2012 6 jpg.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739" y="345680"/>
            <a:ext cx="5741043" cy="6221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8803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endParaRPr kumimoji="1" lang="zh-TW" altLang="en-US"/>
          </a:p>
        </p:txBody>
      </p:sp>
      <p:pic>
        <p:nvPicPr>
          <p:cNvPr id="4" name="圖片 3" descr="Ring Bearer March 2012 5.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905" y="94100"/>
            <a:ext cx="9048095" cy="6032063"/>
          </a:xfrm>
          <a:prstGeom prst="rect">
            <a:avLst/>
          </a:prstGeom>
        </p:spPr>
      </p:pic>
      <p:sp>
        <p:nvSpPr>
          <p:cNvPr id="5" name="文字方塊 4"/>
          <p:cNvSpPr txBox="1"/>
          <p:nvPr/>
        </p:nvSpPr>
        <p:spPr>
          <a:xfrm>
            <a:off x="238108" y="6165640"/>
            <a:ext cx="8962939" cy="400110"/>
          </a:xfrm>
          <a:prstGeom prst="rect">
            <a:avLst/>
          </a:prstGeom>
          <a:noFill/>
        </p:spPr>
        <p:txBody>
          <a:bodyPr wrap="square" rtlCol="0">
            <a:spAutoFit/>
          </a:bodyPr>
          <a:lstStyle/>
          <a:p>
            <a:r>
              <a:rPr kumimoji="1" lang="en-US" altLang="zh-TW" sz="2000" dirty="0" smtClean="0"/>
              <a:t>Here we see Elves banishing the Black Riders after the Riders have wounded Frodo.</a:t>
            </a:r>
            <a:endParaRPr kumimoji="1" lang="zh-TW" altLang="en-US" sz="2000" dirty="0"/>
          </a:p>
        </p:txBody>
      </p:sp>
    </p:spTree>
    <p:extLst>
      <p:ext uri="{BB962C8B-B14F-4D97-AF65-F5344CB8AC3E}">
        <p14:creationId xmlns:p14="http://schemas.microsoft.com/office/powerpoint/2010/main" val="1201450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p:txBody>
          <a:bodyPr/>
          <a:lstStyle/>
          <a:p>
            <a:endParaRPr kumimoji="1" lang="zh-TW" altLang="en-US"/>
          </a:p>
        </p:txBody>
      </p:sp>
      <p:pic>
        <p:nvPicPr>
          <p:cNvPr id="7" name="圖片 6" descr="Ring Bearer March 2012 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67" y="0"/>
            <a:ext cx="9189245" cy="6126163"/>
          </a:xfrm>
          <a:prstGeom prst="rect">
            <a:avLst/>
          </a:prstGeom>
          <a:ln>
            <a:noFill/>
          </a:ln>
          <a:effectLst>
            <a:softEdge rad="112500"/>
          </a:effectLst>
        </p:spPr>
      </p:pic>
      <p:sp>
        <p:nvSpPr>
          <p:cNvPr id="8" name="文字方塊 7"/>
          <p:cNvSpPr txBox="1"/>
          <p:nvPr/>
        </p:nvSpPr>
        <p:spPr>
          <a:xfrm>
            <a:off x="232543" y="6027003"/>
            <a:ext cx="9011718" cy="830997"/>
          </a:xfrm>
          <a:prstGeom prst="rect">
            <a:avLst/>
          </a:prstGeom>
          <a:noFill/>
        </p:spPr>
        <p:txBody>
          <a:bodyPr wrap="square" rtlCol="0">
            <a:spAutoFit/>
          </a:bodyPr>
          <a:lstStyle/>
          <a:p>
            <a:r>
              <a:rPr kumimoji="1" lang="en-US" altLang="zh-TW" sz="2400" dirty="0" smtClean="0"/>
              <a:t>Evan Squire at the front is playing the </a:t>
            </a:r>
            <a:r>
              <a:rPr kumimoji="1" lang="en-US" altLang="zh-TW" sz="2400" dirty="0" err="1" smtClean="0"/>
              <a:t>Ent</a:t>
            </a:r>
            <a:r>
              <a:rPr kumimoji="1" lang="en-US" altLang="zh-TW" sz="2400" dirty="0" smtClean="0"/>
              <a:t> </a:t>
            </a:r>
            <a:r>
              <a:rPr kumimoji="1" lang="mr-IN" altLang="zh-TW" sz="2400" dirty="0" smtClean="0"/>
              <a:t>–</a:t>
            </a:r>
            <a:r>
              <a:rPr kumimoji="1" lang="en-US" altLang="zh-TW" sz="2400" dirty="0" smtClean="0"/>
              <a:t> here he leads the </a:t>
            </a:r>
            <a:r>
              <a:rPr kumimoji="1" lang="en-US" altLang="zh-TW" sz="2400" dirty="0" err="1" smtClean="0"/>
              <a:t>Ents</a:t>
            </a:r>
            <a:r>
              <a:rPr kumimoji="1" lang="en-US" altLang="zh-TW" sz="2400" dirty="0" smtClean="0"/>
              <a:t> in battle against </a:t>
            </a:r>
            <a:r>
              <a:rPr kumimoji="1" lang="en-US" altLang="zh-TW" sz="2400" dirty="0" err="1" smtClean="0"/>
              <a:t>Saruman</a:t>
            </a:r>
            <a:r>
              <a:rPr kumimoji="1" lang="en-US" altLang="zh-TW" sz="2400" dirty="0" smtClean="0"/>
              <a:t> at </a:t>
            </a:r>
            <a:r>
              <a:rPr kumimoji="1" lang="en-US" altLang="zh-TW" sz="2400" dirty="0" err="1" smtClean="0"/>
              <a:t>Isengard</a:t>
            </a:r>
            <a:r>
              <a:rPr kumimoji="1" lang="en-US" altLang="zh-TW" sz="2400" dirty="0" smtClean="0"/>
              <a:t>.</a:t>
            </a:r>
            <a:endParaRPr kumimoji="1" lang="zh-TW" altLang="en-US" sz="2400" dirty="0"/>
          </a:p>
        </p:txBody>
      </p:sp>
    </p:spTree>
    <p:extLst>
      <p:ext uri="{BB962C8B-B14F-4D97-AF65-F5344CB8AC3E}">
        <p14:creationId xmlns:p14="http://schemas.microsoft.com/office/powerpoint/2010/main" val="29165123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364603" y="5436270"/>
            <a:ext cx="8670264" cy="1421730"/>
          </a:xfrm>
        </p:spPr>
        <p:txBody>
          <a:bodyPr>
            <a:noAutofit/>
          </a:bodyPr>
          <a:lstStyle/>
          <a:p>
            <a:pPr marL="0" indent="0">
              <a:buNone/>
            </a:pPr>
            <a:r>
              <a:rPr kumimoji="1" lang="en-US" altLang="zh-TW" sz="2800" dirty="0" smtClean="0"/>
              <a:t>Recorder workshop at </a:t>
            </a:r>
            <a:r>
              <a:rPr kumimoji="1" lang="en-US" altLang="zh-TW" sz="2800" dirty="0" err="1" smtClean="0"/>
              <a:t>Ci-Xin</a:t>
            </a:r>
            <a:r>
              <a:rPr kumimoji="1" lang="en-US" altLang="zh-TW" sz="2800" dirty="0" smtClean="0"/>
              <a:t> Waldorf School, </a:t>
            </a:r>
            <a:r>
              <a:rPr kumimoji="1" lang="en-US" altLang="zh-TW" sz="2800" dirty="0" err="1" smtClean="0"/>
              <a:t>Yilan</a:t>
            </a:r>
            <a:r>
              <a:rPr kumimoji="1" lang="en-US" altLang="zh-TW" sz="2800" dirty="0" smtClean="0"/>
              <a:t>, Taiwan </a:t>
            </a:r>
            <a:r>
              <a:rPr kumimoji="1" lang="mr-IN" altLang="zh-TW" sz="2800" dirty="0" smtClean="0"/>
              <a:t>–</a:t>
            </a:r>
            <a:r>
              <a:rPr kumimoji="1" lang="en-US" altLang="zh-TW" sz="2800" dirty="0" smtClean="0"/>
              <a:t> the weather was constantly wet and humid, but the people and the food were wonderful!</a:t>
            </a:r>
            <a:endParaRPr kumimoji="1" lang="zh-TW" altLang="en-US" sz="2800" dirty="0"/>
          </a:p>
        </p:txBody>
      </p:sp>
      <p:pic>
        <p:nvPicPr>
          <p:cNvPr id="4" name="圖片 3" descr="10. Workshop, Xi-xin schoo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0538" y="-1"/>
            <a:ext cx="8943461" cy="5535289"/>
          </a:xfrm>
          <a:prstGeom prst="rect">
            <a:avLst/>
          </a:prstGeom>
        </p:spPr>
      </p:pic>
    </p:spTree>
    <p:extLst>
      <p:ext uri="{BB962C8B-B14F-4D97-AF65-F5344CB8AC3E}">
        <p14:creationId xmlns:p14="http://schemas.microsoft.com/office/powerpoint/2010/main" val="1463448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DSC0672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234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內容版面配置區 2"/>
          <p:cNvSpPr>
            <a:spLocks noGrp="1"/>
          </p:cNvSpPr>
          <p:nvPr>
            <p:ph idx="1"/>
          </p:nvPr>
        </p:nvSpPr>
        <p:spPr>
          <a:xfrm>
            <a:off x="285235" y="5331601"/>
            <a:ext cx="8815776" cy="1376663"/>
          </a:xfrm>
        </p:spPr>
        <p:txBody>
          <a:bodyPr>
            <a:noAutofit/>
          </a:bodyPr>
          <a:lstStyle/>
          <a:p>
            <a:pPr marL="0" indent="0">
              <a:buNone/>
            </a:pPr>
            <a:r>
              <a:rPr kumimoji="1" lang="en-US" altLang="zh-TW" sz="2800" dirty="0" smtClean="0"/>
              <a:t>In China, we were hosted by Steiner schools in three cities: Guangzhou, Chengdu and Beijing. Here we are giving a children’s workshop at the Beijing Waldorf School.</a:t>
            </a:r>
            <a:endParaRPr kumimoji="1" lang="zh-TW" altLang="en-US" sz="2800" dirty="0"/>
          </a:p>
        </p:txBody>
      </p:sp>
    </p:spTree>
    <p:extLst>
      <p:ext uri="{BB962C8B-B14F-4D97-AF65-F5344CB8AC3E}">
        <p14:creationId xmlns:p14="http://schemas.microsoft.com/office/powerpoint/2010/main" val="1486069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457200" y="6072483"/>
            <a:ext cx="8229600" cy="768092"/>
          </a:xfrm>
        </p:spPr>
        <p:txBody>
          <a:bodyPr>
            <a:normAutofit fontScale="85000" lnSpcReduction="20000"/>
          </a:bodyPr>
          <a:lstStyle/>
          <a:p>
            <a:pPr marL="0" indent="0">
              <a:buNone/>
            </a:pPr>
            <a:r>
              <a:rPr kumimoji="1" lang="en-US" altLang="zh-TW" dirty="0" smtClean="0"/>
              <a:t>Beautiful old buildings in Irkutsk, shortly before we lose          three members of Wayfarers.</a:t>
            </a:r>
            <a:endParaRPr kumimoji="1" lang="zh-TW" altLang="en-US" dirty="0"/>
          </a:p>
        </p:txBody>
      </p:sp>
      <p:pic>
        <p:nvPicPr>
          <p:cNvPr id="4" name="圖片 3" descr="DSC0706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 y="132300"/>
            <a:ext cx="8686800" cy="5815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89099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457200" y="6125398"/>
            <a:ext cx="8686800" cy="613532"/>
          </a:xfrm>
        </p:spPr>
        <p:txBody>
          <a:bodyPr/>
          <a:lstStyle/>
          <a:p>
            <a:pPr marL="0" indent="0">
              <a:buNone/>
            </a:pPr>
            <a:r>
              <a:rPr kumimoji="1" lang="en-US" altLang="zh-TW" dirty="0" smtClean="0"/>
              <a:t>Waiting for the Trans </a:t>
            </a:r>
            <a:r>
              <a:rPr kumimoji="1" lang="mr-IN" altLang="zh-TW" dirty="0" smtClean="0"/>
              <a:t>–</a:t>
            </a:r>
            <a:r>
              <a:rPr kumimoji="1" lang="en-US" altLang="zh-TW" dirty="0" smtClean="0"/>
              <a:t> Siberia railway connection.</a:t>
            </a:r>
            <a:endParaRPr kumimoji="1" lang="zh-TW" altLang="en-US" dirty="0"/>
          </a:p>
        </p:txBody>
      </p:sp>
      <p:pic>
        <p:nvPicPr>
          <p:cNvPr id="4" name="圖片 3" descr="DSC0711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121190"/>
          </a:xfrm>
          <a:prstGeom prst="rect">
            <a:avLst/>
          </a:prstGeom>
        </p:spPr>
      </p:pic>
    </p:spTree>
    <p:extLst>
      <p:ext uri="{BB962C8B-B14F-4D97-AF65-F5344CB8AC3E}">
        <p14:creationId xmlns:p14="http://schemas.microsoft.com/office/powerpoint/2010/main" val="1183649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endParaRPr kumimoji="1" lang="zh-TW" altLang="en-US"/>
          </a:p>
        </p:txBody>
      </p:sp>
      <p:pic>
        <p:nvPicPr>
          <p:cNvPr id="4" name="圖片 3" descr="DSC07329.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702809"/>
          </a:xfrm>
          <a:prstGeom prst="rect">
            <a:avLst/>
          </a:prstGeom>
        </p:spPr>
      </p:pic>
      <p:sp>
        <p:nvSpPr>
          <p:cNvPr id="5" name="文字方塊 4"/>
          <p:cNvSpPr txBox="1"/>
          <p:nvPr/>
        </p:nvSpPr>
        <p:spPr>
          <a:xfrm>
            <a:off x="317477" y="5769723"/>
            <a:ext cx="8826523" cy="1015663"/>
          </a:xfrm>
          <a:prstGeom prst="rect">
            <a:avLst/>
          </a:prstGeom>
          <a:noFill/>
        </p:spPr>
        <p:txBody>
          <a:bodyPr wrap="square" rtlCol="0">
            <a:spAutoFit/>
          </a:bodyPr>
          <a:lstStyle/>
          <a:p>
            <a:r>
              <a:rPr kumimoji="1" lang="en-US" altLang="zh-TW" sz="2000" dirty="0" err="1" smtClean="0"/>
              <a:t>Mosco</a:t>
            </a:r>
            <a:r>
              <a:rPr kumimoji="1" lang="en-US" altLang="zh-TW" sz="2000" dirty="0" smtClean="0"/>
              <a:t> was both extraordinary beautiful and extraordinary terrible: We were ripped off financially many times </a:t>
            </a:r>
            <a:r>
              <a:rPr kumimoji="1" lang="en-US" altLang="zh-TW" sz="2000" dirty="0" err="1" smtClean="0"/>
              <a:t>eg</a:t>
            </a:r>
            <a:r>
              <a:rPr kumimoji="1" lang="en-US" altLang="zh-TW" sz="2000" dirty="0" smtClean="0"/>
              <a:t> having to pay twice for our hostel rooms. </a:t>
            </a:r>
          </a:p>
          <a:p>
            <a:r>
              <a:rPr kumimoji="1" lang="en-US" altLang="zh-TW" sz="2000" dirty="0" smtClean="0"/>
              <a:t>After a short concert, we left.</a:t>
            </a:r>
            <a:endParaRPr kumimoji="1" lang="zh-TW" altLang="en-US" sz="2000" dirty="0"/>
          </a:p>
        </p:txBody>
      </p:sp>
    </p:spTree>
    <p:extLst>
      <p:ext uri="{BB962C8B-B14F-4D97-AF65-F5344CB8AC3E}">
        <p14:creationId xmlns:p14="http://schemas.microsoft.com/office/powerpoint/2010/main" val="786322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endParaRPr kumimoji="1" lang="zh-TW" altLang="en-US"/>
          </a:p>
        </p:txBody>
      </p:sp>
      <p:pic>
        <p:nvPicPr>
          <p:cNvPr id="4" name="圖片 3" descr="DSC0735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121190"/>
          </a:xfrm>
          <a:prstGeom prst="rect">
            <a:avLst/>
          </a:prstGeom>
        </p:spPr>
      </p:pic>
      <p:sp>
        <p:nvSpPr>
          <p:cNvPr id="5" name="文字方塊 4"/>
          <p:cNvSpPr txBox="1"/>
          <p:nvPr/>
        </p:nvSpPr>
        <p:spPr>
          <a:xfrm>
            <a:off x="119054" y="6121190"/>
            <a:ext cx="8892664" cy="707886"/>
          </a:xfrm>
          <a:prstGeom prst="rect">
            <a:avLst/>
          </a:prstGeom>
          <a:noFill/>
        </p:spPr>
        <p:txBody>
          <a:bodyPr wrap="square" rtlCol="0">
            <a:spAutoFit/>
          </a:bodyPr>
          <a:lstStyle/>
          <a:p>
            <a:r>
              <a:rPr kumimoji="1" lang="en-US" altLang="zh-TW" sz="2000" dirty="0" smtClean="0"/>
              <a:t>Joyful escape from Russia. </a:t>
            </a:r>
            <a:r>
              <a:rPr kumimoji="1" lang="en-US" altLang="zh-TW" sz="2000" dirty="0"/>
              <a:t>A</a:t>
            </a:r>
            <a:r>
              <a:rPr kumimoji="1" lang="en-US" altLang="zh-TW" sz="2000" dirty="0" smtClean="0"/>
              <a:t>s it was school holidays in Latvia, we were given the run of Riga Waldorf School for accommodation.</a:t>
            </a:r>
            <a:r>
              <a:rPr kumimoji="1" lang="en-US" altLang="zh-TW" sz="2000" dirty="0"/>
              <a:t> </a:t>
            </a:r>
            <a:r>
              <a:rPr kumimoji="1" lang="en-US" altLang="zh-TW" sz="2000" dirty="0" smtClean="0"/>
              <a:t>(The </a:t>
            </a:r>
            <a:r>
              <a:rPr kumimoji="1" lang="en-US" altLang="zh-TW" sz="2000" dirty="0" err="1" smtClean="0"/>
              <a:t>kindy</a:t>
            </a:r>
            <a:r>
              <a:rPr kumimoji="1" lang="en-US" altLang="zh-TW" sz="2000" dirty="0" smtClean="0"/>
              <a:t> beds were a little short! )</a:t>
            </a:r>
            <a:endParaRPr kumimoji="1" lang="zh-TW" altLang="en-US" sz="2000" dirty="0"/>
          </a:p>
        </p:txBody>
      </p:sp>
    </p:spTree>
    <p:extLst>
      <p:ext uri="{BB962C8B-B14F-4D97-AF65-F5344CB8AC3E}">
        <p14:creationId xmlns:p14="http://schemas.microsoft.com/office/powerpoint/2010/main" val="1992986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 y="826406"/>
            <a:ext cx="9144000" cy="603608"/>
          </a:xfrm>
        </p:spPr>
        <p:txBody>
          <a:bodyPr>
            <a:normAutofit fontScale="90000"/>
          </a:bodyPr>
          <a:lstStyle/>
          <a:p>
            <a:r>
              <a:rPr kumimoji="1" lang="en-US" altLang="zh-TW" sz="3100" dirty="0" smtClean="0"/>
              <a:t>2007 wayfarers Tour of New Zealand with c.60 performers, including students and teachers from </a:t>
            </a:r>
            <a:r>
              <a:rPr kumimoji="1" lang="en-US" altLang="zh-TW" sz="3100" dirty="0" err="1" smtClean="0"/>
              <a:t>Samford</a:t>
            </a:r>
            <a:r>
              <a:rPr kumimoji="1" lang="en-US" altLang="zh-TW" sz="3100" dirty="0" smtClean="0"/>
              <a:t> Valley Steiner School, Brisbane. Here is </a:t>
            </a:r>
            <a:r>
              <a:rPr kumimoji="1" lang="en-US" altLang="zh-TW" sz="3100" dirty="0" err="1" smtClean="0"/>
              <a:t>Raphaela’s</a:t>
            </a:r>
            <a:r>
              <a:rPr kumimoji="1" lang="en-US" altLang="zh-TW" sz="3100" dirty="0" smtClean="0"/>
              <a:t>  poster for our </a:t>
            </a:r>
            <a:r>
              <a:rPr kumimoji="1" lang="en-US" altLang="zh-TW" sz="3100" i="1" dirty="0" smtClean="0"/>
              <a:t>Shakespeare’s Girls </a:t>
            </a:r>
            <a:r>
              <a:rPr kumimoji="1" lang="en-US" altLang="zh-TW" sz="3100" dirty="0" smtClean="0"/>
              <a:t>music theatre </a:t>
            </a:r>
            <a:endParaRPr kumimoji="1" lang="zh-TW" altLang="en-US" sz="3100" dirty="0"/>
          </a:p>
        </p:txBody>
      </p:sp>
      <p:pic>
        <p:nvPicPr>
          <p:cNvPr id="4" name="圖片 3" descr="Hastings poster.psd"/>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8667" y="2102475"/>
            <a:ext cx="6818311" cy="4663707"/>
          </a:xfrm>
          <a:prstGeom prst="rect">
            <a:avLst/>
          </a:prstGeom>
        </p:spPr>
      </p:pic>
    </p:spTree>
    <p:extLst>
      <p:ext uri="{BB962C8B-B14F-4D97-AF65-F5344CB8AC3E}">
        <p14:creationId xmlns:p14="http://schemas.microsoft.com/office/powerpoint/2010/main" val="3128781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smtClean="0"/>
              <a:t>a</a:t>
            </a:r>
            <a:endParaRPr kumimoji="1" lang="zh-TW" altLang="en-US" dirty="0"/>
          </a:p>
        </p:txBody>
      </p:sp>
      <p:sp>
        <p:nvSpPr>
          <p:cNvPr id="3" name="內容版面配置區 2"/>
          <p:cNvSpPr>
            <a:spLocks noGrp="1"/>
          </p:cNvSpPr>
          <p:nvPr>
            <p:ph idx="1"/>
          </p:nvPr>
        </p:nvSpPr>
        <p:spPr/>
        <p:txBody>
          <a:bodyPr/>
          <a:lstStyle/>
          <a:p>
            <a:endParaRPr kumimoji="1" lang="zh-TW" altLang="en-US"/>
          </a:p>
        </p:txBody>
      </p:sp>
      <p:sp>
        <p:nvSpPr>
          <p:cNvPr id="5" name="文字方塊 4"/>
          <p:cNvSpPr txBox="1"/>
          <p:nvPr/>
        </p:nvSpPr>
        <p:spPr>
          <a:xfrm>
            <a:off x="145510" y="5816640"/>
            <a:ext cx="8998490" cy="1015663"/>
          </a:xfrm>
          <a:prstGeom prst="rect">
            <a:avLst/>
          </a:prstGeom>
          <a:noFill/>
        </p:spPr>
        <p:txBody>
          <a:bodyPr wrap="square" rtlCol="0">
            <a:spAutoFit/>
          </a:bodyPr>
          <a:lstStyle/>
          <a:p>
            <a:r>
              <a:rPr kumimoji="1" lang="en-US" altLang="zh-TW" sz="2000" dirty="0" smtClean="0"/>
              <a:t>In Estonia, we were extremely fortunate to be hosted by a women’s choir. Besides giving combined and separate performances all over the country, we were treated to traditional food, music, dance and crafts everywhere we went.</a:t>
            </a:r>
            <a:endParaRPr kumimoji="1" lang="zh-TW" altLang="en-US" sz="2000" dirty="0"/>
          </a:p>
        </p:txBody>
      </p:sp>
      <p:pic>
        <p:nvPicPr>
          <p:cNvPr id="6" name="圖片 5" descr="2012 Estonia Performing with the Tartu choi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978" y="-1"/>
            <a:ext cx="7761486" cy="5821115"/>
          </a:xfrm>
          <a:prstGeom prst="rect">
            <a:avLst/>
          </a:prstGeom>
        </p:spPr>
      </p:pic>
    </p:spTree>
    <p:extLst>
      <p:ext uri="{BB962C8B-B14F-4D97-AF65-F5344CB8AC3E}">
        <p14:creationId xmlns:p14="http://schemas.microsoft.com/office/powerpoint/2010/main" val="944770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251336" y="5236598"/>
            <a:ext cx="8892663" cy="1458446"/>
          </a:xfrm>
        </p:spPr>
        <p:txBody>
          <a:bodyPr>
            <a:noAutofit/>
          </a:bodyPr>
          <a:lstStyle/>
          <a:p>
            <a:pPr marL="0" indent="0">
              <a:buNone/>
            </a:pPr>
            <a:r>
              <a:rPr kumimoji="1" lang="en-US" altLang="zh-TW" sz="2300" dirty="0" smtClean="0"/>
              <a:t>It was school holidays in Finland also. We spent a </a:t>
            </a:r>
            <a:r>
              <a:rPr kumimoji="1" lang="en-US" altLang="zh-TW" sz="2300" dirty="0" err="1" smtClean="0"/>
              <a:t>marvellous</a:t>
            </a:r>
            <a:r>
              <a:rPr kumimoji="1" lang="en-US" altLang="zh-TW" sz="2300" dirty="0" smtClean="0"/>
              <a:t> ten days at the Sylvia </a:t>
            </a:r>
            <a:r>
              <a:rPr kumimoji="1" lang="en-US" altLang="zh-TW" sz="2300" dirty="0" err="1" smtClean="0"/>
              <a:t>Koti</a:t>
            </a:r>
            <a:r>
              <a:rPr kumimoji="1" lang="en-US" altLang="zh-TW" sz="2300" dirty="0" smtClean="0"/>
              <a:t> </a:t>
            </a:r>
            <a:r>
              <a:rPr kumimoji="1" lang="en-US" altLang="zh-TW" sz="2300" dirty="0" err="1" smtClean="0"/>
              <a:t>Camphill</a:t>
            </a:r>
            <a:r>
              <a:rPr kumimoji="1" lang="en-US" altLang="zh-TW" sz="2300" dirty="0" smtClean="0"/>
              <a:t>, giving performances and workshops to the small number of residents and </a:t>
            </a:r>
            <a:r>
              <a:rPr kumimoji="1" lang="en-US" altLang="zh-TW" sz="2300" dirty="0" err="1" smtClean="0"/>
              <a:t>carers</a:t>
            </a:r>
            <a:r>
              <a:rPr kumimoji="1" lang="en-US" altLang="zh-TW" sz="2300" dirty="0" smtClean="0"/>
              <a:t> who were still there. We also helped harvest the berries!</a:t>
            </a:r>
            <a:endParaRPr kumimoji="1" lang="zh-TW" altLang="en-US" sz="2300" dirty="0"/>
          </a:p>
        </p:txBody>
      </p:sp>
      <p:pic>
        <p:nvPicPr>
          <p:cNvPr id="4" name="圖片 3" descr="2012 Happy pickers Finlan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7525" y="0"/>
            <a:ext cx="6982130" cy="5236598"/>
          </a:xfrm>
          <a:prstGeom prst="rect">
            <a:avLst/>
          </a:prstGeom>
        </p:spPr>
      </p:pic>
    </p:spTree>
    <p:extLst>
      <p:ext uri="{BB962C8B-B14F-4D97-AF65-F5344CB8AC3E}">
        <p14:creationId xmlns:p14="http://schemas.microsoft.com/office/powerpoint/2010/main" val="3021028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682219" y="1350968"/>
            <a:ext cx="3180681" cy="4801656"/>
          </a:xfrm>
        </p:spPr>
        <p:txBody>
          <a:bodyPr/>
          <a:lstStyle/>
          <a:p>
            <a:pPr marL="0" indent="0">
              <a:buNone/>
            </a:pPr>
            <a:r>
              <a:rPr kumimoji="1" lang="en-US" altLang="zh-TW" dirty="0" smtClean="0"/>
              <a:t>We returned unwillingly to Russia, this time to St. Petersburg, as we had entered the choir festival and competition, the Singing World.</a:t>
            </a:r>
            <a:endParaRPr kumimoji="1" lang="zh-TW" altLang="en-US" dirty="0"/>
          </a:p>
        </p:txBody>
      </p:sp>
      <p:pic>
        <p:nvPicPr>
          <p:cNvPr id="4" name="圖片 3" descr="IMG_329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5511" y="834241"/>
            <a:ext cx="5351514" cy="5384531"/>
          </a:xfrm>
          <a:prstGeom prst="rect">
            <a:avLst/>
          </a:prstGeom>
        </p:spPr>
      </p:pic>
    </p:spTree>
    <p:extLst>
      <p:ext uri="{BB962C8B-B14F-4D97-AF65-F5344CB8AC3E}">
        <p14:creationId xmlns:p14="http://schemas.microsoft.com/office/powerpoint/2010/main" val="1249400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p:txBody>
          <a:bodyPr/>
          <a:lstStyle/>
          <a:p>
            <a:endParaRPr kumimoji="1" lang="zh-TW" altLang="en-US"/>
          </a:p>
        </p:txBody>
      </p:sp>
      <p:pic>
        <p:nvPicPr>
          <p:cNvPr id="5" name="圖片 4" descr="2012 St Petersburg performanc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128426"/>
          </a:xfrm>
          <a:prstGeom prst="rect">
            <a:avLst/>
          </a:prstGeom>
          <a:ln>
            <a:noFill/>
          </a:ln>
          <a:effectLst>
            <a:softEdge rad="112500"/>
          </a:effectLst>
        </p:spPr>
      </p:pic>
      <p:sp>
        <p:nvSpPr>
          <p:cNvPr id="6" name="文字方塊 5"/>
          <p:cNvSpPr txBox="1"/>
          <p:nvPr/>
        </p:nvSpPr>
        <p:spPr>
          <a:xfrm>
            <a:off x="0" y="6032792"/>
            <a:ext cx="9312660" cy="707886"/>
          </a:xfrm>
          <a:prstGeom prst="rect">
            <a:avLst/>
          </a:prstGeom>
          <a:noFill/>
        </p:spPr>
        <p:txBody>
          <a:bodyPr wrap="square" rtlCol="0">
            <a:spAutoFit/>
          </a:bodyPr>
          <a:lstStyle/>
          <a:p>
            <a:r>
              <a:rPr kumimoji="1" lang="en-US" altLang="zh-TW" sz="2000" dirty="0" smtClean="0"/>
              <a:t>As part of Festival, participating choirs were given several opportunities to perform </a:t>
            </a:r>
            <a:r>
              <a:rPr kumimoji="1" lang="mr-IN" altLang="zh-TW" sz="2000" dirty="0" smtClean="0"/>
              <a:t>–</a:t>
            </a:r>
            <a:r>
              <a:rPr kumimoji="1" lang="en-US" altLang="zh-TW" sz="2000" dirty="0" smtClean="0"/>
              <a:t> here we are giving a concert of Australian repertoire.</a:t>
            </a:r>
            <a:endParaRPr kumimoji="1" lang="zh-TW" altLang="en-US" sz="2000" dirty="0"/>
          </a:p>
        </p:txBody>
      </p:sp>
    </p:spTree>
    <p:extLst>
      <p:ext uri="{BB962C8B-B14F-4D97-AF65-F5344CB8AC3E}">
        <p14:creationId xmlns:p14="http://schemas.microsoft.com/office/powerpoint/2010/main" val="956604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779502" y="730552"/>
            <a:ext cx="3943924" cy="5395612"/>
          </a:xfrm>
        </p:spPr>
        <p:txBody>
          <a:bodyPr>
            <a:normAutofit/>
          </a:bodyPr>
          <a:lstStyle/>
          <a:p>
            <a:pPr marL="0" indent="0">
              <a:buNone/>
            </a:pPr>
            <a:r>
              <a:rPr kumimoji="1" lang="en-US" altLang="zh-TW" dirty="0"/>
              <a:t>First </a:t>
            </a:r>
            <a:r>
              <a:rPr kumimoji="1" lang="en-US" altLang="zh-TW" dirty="0" smtClean="0"/>
              <a:t>(or was it second?) prize </a:t>
            </a:r>
            <a:r>
              <a:rPr kumimoji="1" lang="en-US" altLang="zh-TW" dirty="0"/>
              <a:t>in Women’s Choirs at the Singing World Festival and Competition, St. </a:t>
            </a:r>
            <a:r>
              <a:rPr kumimoji="1" lang="en-US" altLang="zh-TW" dirty="0" smtClean="0"/>
              <a:t>Petersburg. </a:t>
            </a:r>
          </a:p>
          <a:p>
            <a:pPr marL="0" indent="0">
              <a:buNone/>
            </a:pPr>
            <a:r>
              <a:rPr kumimoji="1" lang="en-US" altLang="zh-TW" dirty="0" smtClean="0"/>
              <a:t>Kia Moon with our cup!</a:t>
            </a:r>
            <a:endParaRPr kumimoji="1" lang="zh-TW" altLang="en-US" dirty="0"/>
          </a:p>
        </p:txBody>
      </p:sp>
      <p:pic>
        <p:nvPicPr>
          <p:cNvPr id="4" name="圖片 3" descr="Kia with trophy Russi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809" y="730552"/>
            <a:ext cx="4046711" cy="5395612"/>
          </a:xfrm>
          <a:prstGeom prst="rect">
            <a:avLst/>
          </a:prstGeom>
          <a:ln>
            <a:noFill/>
          </a:ln>
          <a:effectLst>
            <a:softEdge rad="112500"/>
          </a:effectLst>
        </p:spPr>
      </p:pic>
    </p:spTree>
    <p:extLst>
      <p:ext uri="{BB962C8B-B14F-4D97-AF65-F5344CB8AC3E}">
        <p14:creationId xmlns:p14="http://schemas.microsoft.com/office/powerpoint/2010/main" val="979847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782194" y="1682125"/>
            <a:ext cx="2845392" cy="3795015"/>
          </a:xfrm>
        </p:spPr>
        <p:txBody>
          <a:bodyPr/>
          <a:lstStyle/>
          <a:p>
            <a:pPr marL="0" indent="0">
              <a:buNone/>
            </a:pPr>
            <a:r>
              <a:rPr kumimoji="1" lang="en-US" altLang="zh-TW" dirty="0" smtClean="0"/>
              <a:t>Resplendent in our rainbow shirts outside a cathedral in St. Petersburg.</a:t>
            </a:r>
            <a:endParaRPr kumimoji="1" lang="zh-TW" altLang="en-US" dirty="0"/>
          </a:p>
        </p:txBody>
      </p:sp>
      <p:pic>
        <p:nvPicPr>
          <p:cNvPr id="5" name="圖片 4" descr="colour spectrum St P'burg.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8524"/>
            <a:ext cx="5209894" cy="6946524"/>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8627586" y="6628062"/>
            <a:ext cx="184666" cy="369332"/>
          </a:xfrm>
          <a:prstGeom prst="rect">
            <a:avLst/>
          </a:prstGeom>
          <a:noFill/>
        </p:spPr>
        <p:txBody>
          <a:bodyPr wrap="none" rtlCol="0">
            <a:spAutoFit/>
          </a:bodyPr>
          <a:lstStyle/>
          <a:p>
            <a:endParaRPr kumimoji="1" lang="zh-TW" altLang="en-US" dirty="0"/>
          </a:p>
        </p:txBody>
      </p:sp>
    </p:spTree>
    <p:extLst>
      <p:ext uri="{BB962C8B-B14F-4D97-AF65-F5344CB8AC3E}">
        <p14:creationId xmlns:p14="http://schemas.microsoft.com/office/powerpoint/2010/main" val="1260225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211651" y="5543288"/>
            <a:ext cx="8809987" cy="1314712"/>
          </a:xfrm>
        </p:spPr>
        <p:txBody>
          <a:bodyPr>
            <a:normAutofit fontScale="92500" lnSpcReduction="20000"/>
          </a:bodyPr>
          <a:lstStyle/>
          <a:p>
            <a:pPr marL="0" indent="0">
              <a:buNone/>
            </a:pPr>
            <a:r>
              <a:rPr kumimoji="1" lang="en-US" altLang="zh-TW" dirty="0" smtClean="0"/>
              <a:t>In Hungary, we were extremely happy to spend a week with </a:t>
            </a:r>
            <a:r>
              <a:rPr kumimoji="1" lang="en-US" altLang="zh-TW" dirty="0" err="1" smtClean="0"/>
              <a:t>Lazsi</a:t>
            </a:r>
            <a:r>
              <a:rPr kumimoji="1" lang="en-US" altLang="zh-TW" dirty="0" smtClean="0"/>
              <a:t> </a:t>
            </a:r>
            <a:r>
              <a:rPr kumimoji="1" lang="en-US" altLang="zh-TW" dirty="0" err="1" smtClean="0"/>
              <a:t>Varga</a:t>
            </a:r>
            <a:r>
              <a:rPr kumimoji="1" lang="en-US" altLang="zh-TW" dirty="0"/>
              <a:t> </a:t>
            </a:r>
            <a:r>
              <a:rPr kumimoji="1" lang="en-US" altLang="zh-TW" dirty="0" smtClean="0"/>
              <a:t>and his young adult choir of Budapest Waldorf School alumni.</a:t>
            </a:r>
            <a:endParaRPr kumimoji="1" lang="zh-TW" altLang="en-US" dirty="0"/>
          </a:p>
        </p:txBody>
      </p:sp>
      <p:pic>
        <p:nvPicPr>
          <p:cNvPr id="4" name="圖片 3" descr="with Laszl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87944" cy="5543288"/>
          </a:xfrm>
          <a:prstGeom prst="rect">
            <a:avLst/>
          </a:prstGeom>
        </p:spPr>
      </p:pic>
    </p:spTree>
    <p:extLst>
      <p:ext uri="{BB962C8B-B14F-4D97-AF65-F5344CB8AC3E}">
        <p14:creationId xmlns:p14="http://schemas.microsoft.com/office/powerpoint/2010/main" val="483313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549796" y="4762730"/>
            <a:ext cx="8686800" cy="1989432"/>
          </a:xfrm>
        </p:spPr>
        <p:txBody>
          <a:bodyPr>
            <a:normAutofit fontScale="92500" lnSpcReduction="20000"/>
          </a:bodyPr>
          <a:lstStyle/>
          <a:p>
            <a:pPr marL="0" indent="0">
              <a:buNone/>
            </a:pPr>
            <a:r>
              <a:rPr kumimoji="1" lang="en-US" altLang="zh-TW" dirty="0" smtClean="0"/>
              <a:t>Our time in Italy was mostly leisure </a:t>
            </a:r>
            <a:r>
              <a:rPr kumimoji="1" lang="mr-IN" altLang="zh-TW" dirty="0" smtClean="0"/>
              <a:t>–</a:t>
            </a:r>
            <a:r>
              <a:rPr kumimoji="1" lang="en-US" altLang="zh-TW" dirty="0" smtClean="0"/>
              <a:t> enjoying Gondola rides at midnight </a:t>
            </a:r>
            <a:r>
              <a:rPr kumimoji="1" lang="en-US" altLang="zh-TW" dirty="0" err="1" smtClean="0"/>
              <a:t>etc</a:t>
            </a:r>
            <a:r>
              <a:rPr kumimoji="1" lang="en-US" altLang="zh-TW" dirty="0" smtClean="0"/>
              <a:t>! We also gave a lunch time concert in St. Mark’s, Venice </a:t>
            </a:r>
            <a:r>
              <a:rPr kumimoji="1" lang="mr-IN" altLang="zh-TW" dirty="0" smtClean="0"/>
              <a:t>–</a:t>
            </a:r>
            <a:r>
              <a:rPr kumimoji="1" lang="en-US" altLang="zh-TW" dirty="0" smtClean="0"/>
              <a:t> where </a:t>
            </a:r>
            <a:r>
              <a:rPr kumimoji="1" lang="en-US" altLang="zh-TW" dirty="0" err="1" smtClean="0"/>
              <a:t>Gabrieli’s</a:t>
            </a:r>
            <a:r>
              <a:rPr kumimoji="1" lang="en-US" altLang="zh-TW" dirty="0" smtClean="0"/>
              <a:t> and Monteverdi’s sacred masterpieces were performed in the 17</a:t>
            </a:r>
            <a:r>
              <a:rPr kumimoji="1" lang="en-US" altLang="zh-TW" baseline="30000" dirty="0" smtClean="0"/>
              <a:t>th</a:t>
            </a:r>
            <a:r>
              <a:rPr kumimoji="1" lang="en-US" altLang="zh-TW" dirty="0" smtClean="0"/>
              <a:t> century.</a:t>
            </a:r>
            <a:endParaRPr kumimoji="1" lang="zh-TW" altLang="en-US" dirty="0"/>
          </a:p>
        </p:txBody>
      </p:sp>
      <p:pic>
        <p:nvPicPr>
          <p:cNvPr id="4" name="圖片 3" descr="IMG_3296.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43490" y="158758"/>
            <a:ext cx="6410812" cy="4511363"/>
          </a:xfrm>
          <a:prstGeom prst="rect">
            <a:avLst/>
          </a:prstGeom>
        </p:spPr>
      </p:pic>
    </p:spTree>
    <p:extLst>
      <p:ext uri="{BB962C8B-B14F-4D97-AF65-F5344CB8AC3E}">
        <p14:creationId xmlns:p14="http://schemas.microsoft.com/office/powerpoint/2010/main" val="14404530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920894" y="1600200"/>
            <a:ext cx="4004014" cy="5120541"/>
          </a:xfrm>
        </p:spPr>
        <p:txBody>
          <a:bodyPr/>
          <a:lstStyle/>
          <a:p>
            <a:pPr marL="0" indent="0">
              <a:buNone/>
            </a:pPr>
            <a:r>
              <a:rPr kumimoji="1" lang="en-US" altLang="zh-TW" dirty="0" smtClean="0"/>
              <a:t>France gave us the chance to visit </a:t>
            </a:r>
            <a:r>
              <a:rPr kumimoji="1" lang="en-US" altLang="zh-TW" dirty="0" err="1" smtClean="0"/>
              <a:t>Taiz</a:t>
            </a:r>
            <a:r>
              <a:rPr lang="hu-HU" altLang="zh-TW" dirty="0" smtClean="0"/>
              <a:t>é </a:t>
            </a:r>
            <a:r>
              <a:rPr lang="en-US" altLang="zh-TW" dirty="0" smtClean="0"/>
              <a:t>again. We also enjoyed singing medieval music in the medieval town Carcassonne.</a:t>
            </a:r>
            <a:endParaRPr kumimoji="1" lang="zh-TW" altLang="en-US" dirty="0"/>
          </a:p>
        </p:txBody>
      </p:sp>
      <p:pic>
        <p:nvPicPr>
          <p:cNvPr id="4" name="圖片 3" descr="IMG_329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820545" y="1217410"/>
            <a:ext cx="6548754" cy="4457907"/>
          </a:xfrm>
          <a:prstGeom prst="rect">
            <a:avLst/>
          </a:prstGeom>
        </p:spPr>
      </p:pic>
    </p:spTree>
    <p:extLst>
      <p:ext uri="{BB962C8B-B14F-4D97-AF65-F5344CB8AC3E}">
        <p14:creationId xmlns:p14="http://schemas.microsoft.com/office/powerpoint/2010/main" val="1646180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801840" y="423354"/>
            <a:ext cx="4351254" cy="6310617"/>
          </a:xfrm>
        </p:spPr>
        <p:txBody>
          <a:bodyPr>
            <a:normAutofit lnSpcReduction="10000"/>
          </a:bodyPr>
          <a:lstStyle/>
          <a:p>
            <a:pPr marL="0" indent="0">
              <a:buNone/>
            </a:pPr>
            <a:r>
              <a:rPr kumimoji="1" lang="en-US" altLang="zh-TW" dirty="0" smtClean="0"/>
              <a:t>The more fit and intrepid (usually = younger!), then spent a week walking the Camino </a:t>
            </a:r>
            <a:r>
              <a:rPr kumimoji="1" lang="mr-IN" altLang="zh-TW" dirty="0" smtClean="0"/>
              <a:t>–</a:t>
            </a:r>
            <a:r>
              <a:rPr kumimoji="1" lang="en-US" altLang="zh-TW" dirty="0" smtClean="0"/>
              <a:t> the medieval pilgrimage route through France and Spain. I lasted one and a half days, then for the rest of the week enjoyed Pamplona, which was in the middle of its Running of the Bulls Festival.</a:t>
            </a:r>
            <a:endParaRPr kumimoji="1" lang="zh-TW" altLang="en-US" dirty="0"/>
          </a:p>
        </p:txBody>
      </p:sp>
      <p:pic>
        <p:nvPicPr>
          <p:cNvPr id="4" name="圖片 3" descr="IMG_329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927066" y="1115854"/>
            <a:ext cx="6681054" cy="4644477"/>
          </a:xfrm>
          <a:prstGeom prst="rect">
            <a:avLst/>
          </a:prstGeom>
        </p:spPr>
      </p:pic>
    </p:spTree>
    <p:extLst>
      <p:ext uri="{BB962C8B-B14F-4D97-AF65-F5344CB8AC3E}">
        <p14:creationId xmlns:p14="http://schemas.microsoft.com/office/powerpoint/2010/main" val="1819369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
            <a:ext cx="9144000" cy="985144"/>
          </a:xfrm>
        </p:spPr>
        <p:txBody>
          <a:bodyPr>
            <a:normAutofit/>
          </a:bodyPr>
          <a:lstStyle/>
          <a:p>
            <a:r>
              <a:rPr kumimoji="1" lang="en-AU" altLang="zh-TW" sz="3200" dirty="0" smtClean="0"/>
              <a:t>Grace Steele </a:t>
            </a:r>
            <a:r>
              <a:rPr kumimoji="1" lang="mr-IN" altLang="zh-TW" sz="3200" dirty="0" smtClean="0"/>
              <a:t>–</a:t>
            </a:r>
            <a:r>
              <a:rPr kumimoji="1" lang="en-AU" altLang="zh-TW" sz="3200" dirty="0" smtClean="0"/>
              <a:t> Imagine and Wayfarers performer</a:t>
            </a:r>
            <a:endParaRPr kumimoji="1" lang="zh-TW" altLang="en-US" sz="3200" dirty="0"/>
          </a:p>
        </p:txBody>
      </p:sp>
      <p:pic>
        <p:nvPicPr>
          <p:cNvPr id="4" name="圖片 3" descr="Grace Steele 201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67848" y="985144"/>
            <a:ext cx="4233028" cy="56440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01050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457199" y="5159622"/>
            <a:ext cx="8551211" cy="1579308"/>
          </a:xfrm>
        </p:spPr>
        <p:txBody>
          <a:bodyPr>
            <a:normAutofit fontScale="85000" lnSpcReduction="10000"/>
          </a:bodyPr>
          <a:lstStyle/>
          <a:p>
            <a:pPr marL="0" indent="0">
              <a:buNone/>
            </a:pPr>
            <a:r>
              <a:rPr kumimoji="1" lang="en-US" altLang="zh-TW" dirty="0" smtClean="0"/>
              <a:t>After a church concert in Bilbao, Northern Spain, we crossed the channel and were hosted by the South Devon Steiner School in </a:t>
            </a:r>
            <a:r>
              <a:rPr kumimoji="1" lang="en-US" altLang="zh-TW" dirty="0" err="1" smtClean="0"/>
              <a:t>Totnes</a:t>
            </a:r>
            <a:r>
              <a:rPr kumimoji="1" lang="en-US" altLang="zh-TW" dirty="0" smtClean="0"/>
              <a:t>. Here we met a wonderful music teacher, Kate, whose students were a delight to teach. </a:t>
            </a:r>
            <a:endParaRPr kumimoji="1" lang="zh-TW" altLang="en-US" dirty="0"/>
          </a:p>
        </p:txBody>
      </p:sp>
      <p:pic>
        <p:nvPicPr>
          <p:cNvPr id="4" name="圖片 3" descr="8433874_ori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02198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a:p>
        </p:txBody>
      </p:sp>
      <p:sp>
        <p:nvSpPr>
          <p:cNvPr id="3" name="內容版面配置區 2"/>
          <p:cNvSpPr>
            <a:spLocks noGrp="1"/>
          </p:cNvSpPr>
          <p:nvPr>
            <p:ph idx="1"/>
          </p:nvPr>
        </p:nvSpPr>
        <p:spPr>
          <a:xfrm>
            <a:off x="492751" y="5436795"/>
            <a:ext cx="8229600" cy="1421205"/>
          </a:xfrm>
        </p:spPr>
        <p:txBody>
          <a:bodyPr>
            <a:normAutofit/>
          </a:bodyPr>
          <a:lstStyle/>
          <a:p>
            <a:pPr marL="0" indent="0">
              <a:buNone/>
            </a:pPr>
            <a:r>
              <a:rPr kumimoji="1" lang="en-US" altLang="zh-TW" dirty="0" smtClean="0"/>
              <a:t>Wells Cathedral has one of the most beautiful acoustics for choral music </a:t>
            </a:r>
            <a:r>
              <a:rPr kumimoji="1" lang="mr-IN" altLang="zh-TW" dirty="0" smtClean="0"/>
              <a:t>–</a:t>
            </a:r>
            <a:r>
              <a:rPr kumimoji="1" lang="en-US" altLang="zh-TW" dirty="0" smtClean="0"/>
              <a:t> like milk and honey!</a:t>
            </a:r>
            <a:endParaRPr kumimoji="1" lang="zh-TW" altLang="en-US" dirty="0"/>
          </a:p>
        </p:txBody>
      </p:sp>
      <p:pic>
        <p:nvPicPr>
          <p:cNvPr id="4" name="圖片 3" descr="2012. Wayfarers at Well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605" y="0"/>
            <a:ext cx="7249059" cy="5436795"/>
          </a:xfrm>
          <a:prstGeom prst="rect">
            <a:avLst/>
          </a:prstGeom>
        </p:spPr>
      </p:pic>
    </p:spTree>
    <p:extLst>
      <p:ext uri="{BB962C8B-B14F-4D97-AF65-F5344CB8AC3E}">
        <p14:creationId xmlns:p14="http://schemas.microsoft.com/office/powerpoint/2010/main" val="39049798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a:xfrm>
            <a:off x="400153" y="5330137"/>
            <a:ext cx="8229600" cy="1488173"/>
          </a:xfrm>
        </p:spPr>
        <p:txBody>
          <a:bodyPr>
            <a:noAutofit/>
          </a:bodyPr>
          <a:lstStyle/>
          <a:p>
            <a:pPr marL="0" indent="0">
              <a:buNone/>
            </a:pPr>
            <a:r>
              <a:rPr kumimoji="1" lang="en-US" altLang="zh-TW" sz="2400" dirty="0" smtClean="0"/>
              <a:t>We drove from England to Findhorn, where we sang chants at dawn every morning in the stone hobbit house. From there, we took a ferry to the Orkney Islands, where we performed in both St. Magnus Cathedral and in the Italian chapel on Lamb’s Holm.</a:t>
            </a:r>
            <a:endParaRPr kumimoji="1" lang="zh-TW" altLang="en-US" sz="2400" dirty="0"/>
          </a:p>
        </p:txBody>
      </p:sp>
      <p:pic>
        <p:nvPicPr>
          <p:cNvPr id="4" name="圖片 3" descr="2012 Inside Italian chape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5658" y="-13230"/>
            <a:ext cx="7159769" cy="5369827"/>
          </a:xfrm>
          <a:prstGeom prst="rect">
            <a:avLst/>
          </a:prstGeom>
        </p:spPr>
      </p:pic>
    </p:spTree>
    <p:extLst>
      <p:ext uri="{BB962C8B-B14F-4D97-AF65-F5344CB8AC3E}">
        <p14:creationId xmlns:p14="http://schemas.microsoft.com/office/powerpoint/2010/main" val="6237139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a:xfrm>
            <a:off x="579334" y="5702402"/>
            <a:ext cx="8456041" cy="1155598"/>
          </a:xfrm>
        </p:spPr>
        <p:txBody>
          <a:bodyPr>
            <a:normAutofit/>
          </a:bodyPr>
          <a:lstStyle/>
          <a:p>
            <a:pPr marL="0" indent="0">
              <a:buNone/>
            </a:pPr>
            <a:r>
              <a:rPr kumimoji="1" lang="en-US" altLang="zh-TW" sz="2800" dirty="0" smtClean="0"/>
              <a:t>Our last country on our world tour was India. First we spent a beautiful week at the Bangalore Steiner School</a:t>
            </a:r>
            <a:r>
              <a:rPr kumimoji="1" lang="en-US" altLang="zh-TW" sz="2800" dirty="0"/>
              <a:t>.</a:t>
            </a:r>
            <a:endParaRPr kumimoji="1" lang="zh-TW" altLang="en-US" sz="2800" dirty="0"/>
          </a:p>
        </p:txBody>
      </p:sp>
      <p:pic>
        <p:nvPicPr>
          <p:cNvPr id="4" name="圖片 3" descr="2012 Bangalore schoo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7778" y="274638"/>
            <a:ext cx="7237019" cy="5427764"/>
          </a:xfrm>
          <a:prstGeom prst="rect">
            <a:avLst/>
          </a:prstGeom>
        </p:spPr>
      </p:pic>
    </p:spTree>
    <p:extLst>
      <p:ext uri="{BB962C8B-B14F-4D97-AF65-F5344CB8AC3E}">
        <p14:creationId xmlns:p14="http://schemas.microsoft.com/office/powerpoint/2010/main" val="2968131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kumimoji="1" lang="zh-TW" altLang="en-US" dirty="0"/>
          </a:p>
        </p:txBody>
      </p:sp>
      <p:sp>
        <p:nvSpPr>
          <p:cNvPr id="3" name="內容版面配置區 2"/>
          <p:cNvSpPr>
            <a:spLocks noGrp="1"/>
          </p:cNvSpPr>
          <p:nvPr>
            <p:ph idx="1"/>
          </p:nvPr>
        </p:nvSpPr>
        <p:spPr>
          <a:xfrm>
            <a:off x="1637730" y="6172021"/>
            <a:ext cx="5525951" cy="910887"/>
          </a:xfrm>
        </p:spPr>
        <p:txBody>
          <a:bodyPr>
            <a:normAutofit/>
          </a:bodyPr>
          <a:lstStyle/>
          <a:p>
            <a:pPr marL="0" indent="0">
              <a:buNone/>
            </a:pPr>
            <a:r>
              <a:rPr kumimoji="1" lang="en-US" altLang="zh-TW" dirty="0" err="1" smtClean="0"/>
              <a:t>Sloka</a:t>
            </a:r>
            <a:r>
              <a:rPr kumimoji="1" lang="en-US" altLang="zh-TW" dirty="0" smtClean="0"/>
              <a:t> school in Hyderabad, India</a:t>
            </a:r>
            <a:endParaRPr kumimoji="1" lang="zh-TW" altLang="en-US" dirty="0"/>
          </a:p>
        </p:txBody>
      </p:sp>
      <p:pic>
        <p:nvPicPr>
          <p:cNvPr id="4" name="圖片 3" descr="2012. Workshop Slok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254" y="224908"/>
            <a:ext cx="7929485" cy="5947113"/>
          </a:xfrm>
          <a:prstGeom prst="rect">
            <a:avLst/>
          </a:prstGeom>
        </p:spPr>
      </p:pic>
    </p:spTree>
    <p:extLst>
      <p:ext uri="{BB962C8B-B14F-4D97-AF65-F5344CB8AC3E}">
        <p14:creationId xmlns:p14="http://schemas.microsoft.com/office/powerpoint/2010/main" val="40203117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414539" y="568136"/>
            <a:ext cx="3272259" cy="5835090"/>
          </a:xfrm>
        </p:spPr>
        <p:txBody>
          <a:bodyPr>
            <a:normAutofit/>
          </a:bodyPr>
          <a:lstStyle/>
          <a:p>
            <a:pPr marL="0" indent="0">
              <a:buNone/>
            </a:pPr>
            <a:r>
              <a:rPr kumimoji="1" lang="en-US" altLang="zh-TW" dirty="0" smtClean="0"/>
              <a:t>Lined up on the staircase at the </a:t>
            </a:r>
            <a:r>
              <a:rPr kumimoji="1" lang="en-US" altLang="zh-TW" dirty="0" err="1" smtClean="0"/>
              <a:t>Sloka</a:t>
            </a:r>
            <a:r>
              <a:rPr kumimoji="1" lang="en-US" altLang="zh-TW" dirty="0" smtClean="0"/>
              <a:t> Steiner school in Hyderabad </a:t>
            </a:r>
            <a:r>
              <a:rPr kumimoji="1" lang="mr-IN" altLang="zh-TW" dirty="0" smtClean="0"/>
              <a:t>–</a:t>
            </a:r>
            <a:r>
              <a:rPr kumimoji="1" lang="en-US" altLang="zh-TW" dirty="0" smtClean="0"/>
              <a:t> I’m holding my great bass </a:t>
            </a:r>
            <a:r>
              <a:rPr kumimoji="1" lang="en-US" altLang="zh-TW" dirty="0" err="1" smtClean="0"/>
              <a:t>gemshorn</a:t>
            </a:r>
            <a:r>
              <a:rPr kumimoji="1" lang="en-US" altLang="zh-TW" dirty="0" smtClean="0"/>
              <a:t>, recently bought at the early music shop in England.</a:t>
            </a:r>
            <a:endParaRPr kumimoji="1" lang="zh-TW" altLang="en-US" dirty="0"/>
          </a:p>
        </p:txBody>
      </p:sp>
      <p:pic>
        <p:nvPicPr>
          <p:cNvPr id="4" name="圖片 3" descr="Wayfarers Hyderaba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850" y="274638"/>
            <a:ext cx="4513990" cy="6330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57930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Manuka 201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918" y="98557"/>
            <a:ext cx="2906566" cy="4073192"/>
          </a:xfrm>
          <a:prstGeom prst="rect">
            <a:avLst/>
          </a:prstGeom>
          <a:ln>
            <a:noFill/>
          </a:ln>
          <a:effectLst>
            <a:softEdge rad="112500"/>
          </a:effectLst>
        </p:spPr>
      </p:pic>
      <p:sp>
        <p:nvSpPr>
          <p:cNvPr id="7" name="文字方塊 6"/>
          <p:cNvSpPr txBox="1"/>
          <p:nvPr/>
        </p:nvSpPr>
        <p:spPr>
          <a:xfrm>
            <a:off x="227004" y="4190019"/>
            <a:ext cx="4535149" cy="1938992"/>
          </a:xfrm>
          <a:prstGeom prst="rect">
            <a:avLst/>
          </a:prstGeom>
          <a:noFill/>
        </p:spPr>
        <p:txBody>
          <a:bodyPr wrap="square" rtlCol="0">
            <a:spAutoFit/>
          </a:bodyPr>
          <a:lstStyle/>
          <a:p>
            <a:r>
              <a:rPr kumimoji="1" lang="en-US" altLang="zh-TW" sz="2400" dirty="0" err="1" smtClean="0"/>
              <a:t>Manuka</a:t>
            </a:r>
            <a:r>
              <a:rPr kumimoji="1" lang="en-US" altLang="zh-TW" sz="2400" dirty="0" smtClean="0"/>
              <a:t>, aged 12 </a:t>
            </a:r>
            <a:r>
              <a:rPr kumimoji="1" lang="mr-IN" altLang="zh-TW" sz="2400" dirty="0" smtClean="0"/>
              <a:t>–</a:t>
            </a:r>
            <a:r>
              <a:rPr kumimoji="1" lang="en-US" altLang="zh-TW" sz="2400" dirty="0" smtClean="0"/>
              <a:t> the youngest member of 2012 Wayfarers </a:t>
            </a:r>
            <a:r>
              <a:rPr kumimoji="1" lang="mr-IN" altLang="zh-TW" sz="2400" dirty="0" smtClean="0"/>
              <a:t>–</a:t>
            </a:r>
            <a:r>
              <a:rPr kumimoji="1" lang="en-US" altLang="zh-TW" sz="2400" dirty="0" smtClean="0"/>
              <a:t> now turning 18, and about to spend a year in Europe  - part of it as a volunteer </a:t>
            </a:r>
            <a:r>
              <a:rPr lang="en-US" altLang="zh-TW" sz="2400" dirty="0" smtClean="0"/>
              <a:t>at </a:t>
            </a:r>
            <a:r>
              <a:rPr lang="en-US" altLang="zh-TW" sz="2400" dirty="0" err="1" smtClean="0"/>
              <a:t>Taiz</a:t>
            </a:r>
            <a:r>
              <a:rPr lang="hu-HU" altLang="zh-TW" sz="2400" dirty="0" smtClean="0"/>
              <a:t>é</a:t>
            </a:r>
            <a:r>
              <a:rPr lang="en-US" altLang="zh-TW" sz="2400" dirty="0" smtClean="0"/>
              <a:t>.</a:t>
            </a:r>
            <a:r>
              <a:rPr lang="hu-HU" altLang="zh-TW" sz="2400" dirty="0" smtClean="0"/>
              <a:t> </a:t>
            </a:r>
            <a:endParaRPr kumimoji="1" lang="zh-TW" altLang="en-US" sz="2400" dirty="0"/>
          </a:p>
        </p:txBody>
      </p:sp>
      <p:pic>
        <p:nvPicPr>
          <p:cNvPr id="11" name="圖片 10" descr="Kahoru Mori 201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9629" y="98557"/>
            <a:ext cx="3109969" cy="3734739"/>
          </a:xfrm>
          <a:prstGeom prst="rect">
            <a:avLst/>
          </a:prstGeom>
          <a:ln>
            <a:noFill/>
          </a:ln>
          <a:effectLst>
            <a:outerShdw blurRad="292100" dist="139700" dir="2700000" algn="tl" rotWithShape="0">
              <a:srgbClr val="333333">
                <a:alpha val="65000"/>
              </a:srgbClr>
            </a:outerShdw>
          </a:effectLst>
        </p:spPr>
      </p:pic>
      <p:sp>
        <p:nvSpPr>
          <p:cNvPr id="12" name="文字方塊 11"/>
          <p:cNvSpPr txBox="1"/>
          <p:nvPr/>
        </p:nvSpPr>
        <p:spPr>
          <a:xfrm>
            <a:off x="5198683" y="4019059"/>
            <a:ext cx="3690674" cy="2677656"/>
          </a:xfrm>
          <a:prstGeom prst="rect">
            <a:avLst/>
          </a:prstGeom>
          <a:noFill/>
        </p:spPr>
        <p:txBody>
          <a:bodyPr wrap="square" rtlCol="0">
            <a:spAutoFit/>
          </a:bodyPr>
          <a:lstStyle/>
          <a:p>
            <a:r>
              <a:rPr kumimoji="1" lang="en-US" altLang="zh-TW" sz="2400" dirty="0" smtClean="0"/>
              <a:t>Kaoru from Japan </a:t>
            </a:r>
            <a:r>
              <a:rPr kumimoji="1" lang="mr-IN" altLang="zh-TW" sz="2400" dirty="0" smtClean="0"/>
              <a:t>–</a:t>
            </a:r>
            <a:r>
              <a:rPr kumimoji="1" lang="en-US" altLang="zh-TW" sz="2400" dirty="0" smtClean="0"/>
              <a:t> I met her in New Zealand while teaching at </a:t>
            </a:r>
            <a:r>
              <a:rPr kumimoji="1" lang="en-US" altLang="zh-TW" sz="2400" dirty="0" err="1" smtClean="0"/>
              <a:t>Taruna</a:t>
            </a:r>
            <a:r>
              <a:rPr kumimoji="1" lang="en-US" altLang="zh-TW" sz="2400" dirty="0" smtClean="0"/>
              <a:t> Rudolf Steiner Teacher Training College. She is now a teacher at a Steiner school in Tokyo.</a:t>
            </a:r>
            <a:endParaRPr kumimoji="1" lang="zh-TW" altLang="en-US" sz="2400" dirty="0"/>
          </a:p>
        </p:txBody>
      </p:sp>
    </p:spTree>
    <p:extLst>
      <p:ext uri="{BB962C8B-B14F-4D97-AF65-F5344CB8AC3E}">
        <p14:creationId xmlns:p14="http://schemas.microsoft.com/office/powerpoint/2010/main" val="3277741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kate_and_matt(rev 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6845" y="284320"/>
            <a:ext cx="4021376" cy="30160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圖片 6" descr="Ro.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47714" y="138793"/>
            <a:ext cx="2628253" cy="3397664"/>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166640" y="3441680"/>
            <a:ext cx="4397092" cy="3416320"/>
          </a:xfrm>
          <a:prstGeom prst="rect">
            <a:avLst/>
          </a:prstGeom>
          <a:noFill/>
        </p:spPr>
        <p:txBody>
          <a:bodyPr wrap="square" rtlCol="0">
            <a:spAutoFit/>
          </a:bodyPr>
          <a:lstStyle/>
          <a:p>
            <a:r>
              <a:rPr kumimoji="1" lang="en-US" altLang="zh-TW" sz="2400" dirty="0" smtClean="0"/>
              <a:t>Kate and Matt have both been members of my various Canberra performance ensembles since childhood. The 2012 tour cemented their decision to marry. And the months of teaching we all shared in on tour led Matt to undertake teacher training on our return to Australia.</a:t>
            </a:r>
          </a:p>
        </p:txBody>
      </p:sp>
      <p:sp>
        <p:nvSpPr>
          <p:cNvPr id="9" name="文字方塊 8"/>
          <p:cNvSpPr txBox="1"/>
          <p:nvPr/>
        </p:nvSpPr>
        <p:spPr>
          <a:xfrm>
            <a:off x="4894438" y="3616430"/>
            <a:ext cx="4077596" cy="3046988"/>
          </a:xfrm>
          <a:prstGeom prst="rect">
            <a:avLst/>
          </a:prstGeom>
          <a:noFill/>
        </p:spPr>
        <p:txBody>
          <a:bodyPr wrap="square" rtlCol="0">
            <a:spAutoFit/>
          </a:bodyPr>
          <a:lstStyle/>
          <a:p>
            <a:r>
              <a:rPr kumimoji="1" lang="en-US" altLang="zh-TW" sz="2400" dirty="0" err="1" smtClean="0"/>
              <a:t>Rohan</a:t>
            </a:r>
            <a:r>
              <a:rPr kumimoji="1" lang="en-US" altLang="zh-TW" sz="2400" dirty="0" smtClean="0"/>
              <a:t> Vicars has been a dedicated  Wayfarer since the age of 11. On our return to Australia, </a:t>
            </a:r>
            <a:r>
              <a:rPr kumimoji="1" lang="en-US" altLang="zh-TW" sz="2400" dirty="0" err="1" smtClean="0"/>
              <a:t>Rohan</a:t>
            </a:r>
            <a:r>
              <a:rPr kumimoji="1" lang="en-US" altLang="zh-TW" sz="2400" dirty="0" smtClean="0"/>
              <a:t> finished his degree and Dip Ed, and studied Steiner education for 2 years in Melbourne, where he is now a Steiner teacher.</a:t>
            </a:r>
            <a:endParaRPr kumimoji="1" lang="zh-TW" altLang="en-US" sz="2400" dirty="0"/>
          </a:p>
        </p:txBody>
      </p:sp>
    </p:spTree>
    <p:extLst>
      <p:ext uri="{BB962C8B-B14F-4D97-AF65-F5344CB8AC3E}">
        <p14:creationId xmlns:p14="http://schemas.microsoft.com/office/powerpoint/2010/main" val="1356179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IMG_323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586" y="1091711"/>
            <a:ext cx="8253708" cy="5766289"/>
          </a:xfrm>
          <a:prstGeom prst="rect">
            <a:avLst/>
          </a:prstGeom>
        </p:spPr>
      </p:pic>
      <p:sp>
        <p:nvSpPr>
          <p:cNvPr id="2" name="標題 1"/>
          <p:cNvSpPr>
            <a:spLocks noGrp="1"/>
          </p:cNvSpPr>
          <p:nvPr>
            <p:ph type="title"/>
          </p:nvPr>
        </p:nvSpPr>
        <p:spPr>
          <a:xfrm>
            <a:off x="0" y="267358"/>
            <a:ext cx="9144000" cy="512157"/>
          </a:xfrm>
        </p:spPr>
        <p:txBody>
          <a:bodyPr>
            <a:noAutofit/>
          </a:bodyPr>
          <a:lstStyle/>
          <a:p>
            <a:r>
              <a:rPr kumimoji="1" lang="en-US" altLang="zh-TW" sz="3200" dirty="0" smtClean="0"/>
              <a:t>2007 &amp; 2008 </a:t>
            </a:r>
            <a:r>
              <a:rPr kumimoji="1" lang="mr-IN" altLang="zh-TW" sz="3200" dirty="0" smtClean="0"/>
              <a:t>–</a:t>
            </a:r>
            <a:r>
              <a:rPr kumimoji="1" lang="en-US" altLang="zh-TW" sz="3200" dirty="0" smtClean="0"/>
              <a:t> Wayfarers performances of the </a:t>
            </a:r>
            <a:br>
              <a:rPr kumimoji="1" lang="en-US" altLang="zh-TW" sz="3200" dirty="0" smtClean="0"/>
            </a:br>
            <a:r>
              <a:rPr kumimoji="1" lang="en-US" altLang="zh-TW" sz="3200" dirty="0" smtClean="0"/>
              <a:t>12</a:t>
            </a:r>
            <a:r>
              <a:rPr kumimoji="1" lang="en-US" altLang="zh-TW" sz="3200" baseline="30000" dirty="0" smtClean="0"/>
              <a:t>th</a:t>
            </a:r>
            <a:r>
              <a:rPr kumimoji="1" lang="en-US" altLang="zh-TW" sz="3200" dirty="0" smtClean="0"/>
              <a:t> century liturgical </a:t>
            </a:r>
            <a:r>
              <a:rPr kumimoji="1" lang="en-US" altLang="zh-TW" sz="3200" i="1" dirty="0" smtClean="0"/>
              <a:t>Play of Daniel</a:t>
            </a:r>
            <a:endParaRPr kumimoji="1" lang="zh-TW" altLang="en-US" sz="3200" i="1" dirty="0"/>
          </a:p>
        </p:txBody>
      </p:sp>
      <p:pic>
        <p:nvPicPr>
          <p:cNvPr id="7" name="Play of Daniel.mo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alphaModFix amt="0"/>
          </a:blip>
          <a:stretch>
            <a:fillRect/>
          </a:stretch>
        </p:blipFill>
        <p:spPr>
          <a:xfrm>
            <a:off x="7275515" y="4989514"/>
            <a:ext cx="1868485" cy="1868485"/>
          </a:xfrm>
        </p:spPr>
      </p:pic>
    </p:spTree>
    <p:extLst>
      <p:ext uri="{BB962C8B-B14F-4D97-AF65-F5344CB8AC3E}">
        <p14:creationId xmlns:p14="http://schemas.microsoft.com/office/powerpoint/2010/main" val="2585723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3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98599"/>
            <a:ext cx="8229600" cy="1143000"/>
          </a:xfrm>
        </p:spPr>
        <p:txBody>
          <a:bodyPr>
            <a:normAutofit fontScale="90000"/>
          </a:bodyPr>
          <a:lstStyle/>
          <a:p>
            <a:r>
              <a:rPr kumimoji="1" lang="en-US" altLang="zh-TW" dirty="0" smtClean="0"/>
              <a:t>2008 </a:t>
            </a:r>
            <a:r>
              <a:rPr kumimoji="1" lang="mr-IN" altLang="zh-TW" dirty="0" smtClean="0"/>
              <a:t>–</a:t>
            </a:r>
            <a:r>
              <a:rPr kumimoji="1" lang="en-US" altLang="zh-TW" dirty="0" smtClean="0"/>
              <a:t> smaller New Zealand Wayfarers tour </a:t>
            </a:r>
            <a:r>
              <a:rPr kumimoji="1" lang="mr-IN" altLang="zh-TW" dirty="0" smtClean="0"/>
              <a:t>–</a:t>
            </a:r>
            <a:r>
              <a:rPr kumimoji="1" lang="en-US" altLang="zh-TW" dirty="0" smtClean="0"/>
              <a:t> c.10 young adults</a:t>
            </a:r>
            <a:endParaRPr kumimoji="1" lang="zh-TW" altLang="en-US" dirty="0"/>
          </a:p>
        </p:txBody>
      </p:sp>
      <p:sp>
        <p:nvSpPr>
          <p:cNvPr id="3" name="內容版面配置區 2"/>
          <p:cNvSpPr>
            <a:spLocks noGrp="1"/>
          </p:cNvSpPr>
          <p:nvPr>
            <p:ph idx="1"/>
          </p:nvPr>
        </p:nvSpPr>
        <p:spPr/>
        <p:txBody>
          <a:bodyPr/>
          <a:lstStyle/>
          <a:p>
            <a:endParaRPr kumimoji="1" lang="zh-TW" altLang="en-US"/>
          </a:p>
        </p:txBody>
      </p:sp>
      <p:pic>
        <p:nvPicPr>
          <p:cNvPr id="4" name="圖片 3" descr="2008 NZ_instru.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1395" y="1494474"/>
            <a:ext cx="8846550" cy="47922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9418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599" y="5936785"/>
            <a:ext cx="9037980" cy="731837"/>
          </a:xfrm>
        </p:spPr>
        <p:txBody>
          <a:bodyPr>
            <a:noAutofit/>
          </a:bodyPr>
          <a:lstStyle/>
          <a:p>
            <a:r>
              <a:rPr kumimoji="1" lang="en-US" altLang="zh-TW" sz="2800" dirty="0" smtClean="0"/>
              <a:t>2008 </a:t>
            </a:r>
            <a:r>
              <a:rPr kumimoji="1" lang="mr-IN" altLang="zh-TW" sz="2800" dirty="0" smtClean="0"/>
              <a:t>–</a:t>
            </a:r>
            <a:r>
              <a:rPr kumimoji="1" lang="en-US" altLang="zh-TW" sz="2800" dirty="0" smtClean="0"/>
              <a:t> Wayfarers plus guest singers performed </a:t>
            </a:r>
            <a:br>
              <a:rPr kumimoji="1" lang="en-US" altLang="zh-TW" sz="2800" dirty="0" smtClean="0"/>
            </a:br>
            <a:r>
              <a:rPr kumimoji="1" lang="en-US" altLang="zh-TW" sz="2800" dirty="0" smtClean="0"/>
              <a:t>most of </a:t>
            </a:r>
            <a:r>
              <a:rPr kumimoji="1" lang="en-US" altLang="zh-TW" sz="2800" dirty="0" err="1" smtClean="0"/>
              <a:t>Fanshawe’s</a:t>
            </a:r>
            <a:r>
              <a:rPr kumimoji="1" lang="en-US" altLang="zh-TW" sz="2800" dirty="0" smtClean="0"/>
              <a:t> </a:t>
            </a:r>
            <a:r>
              <a:rPr kumimoji="1" lang="en-US" altLang="zh-TW" sz="2800" i="1" dirty="0" smtClean="0"/>
              <a:t>African Sanctus</a:t>
            </a:r>
            <a:endParaRPr kumimoji="1" lang="zh-TW" altLang="en-US" sz="2800" i="1" dirty="0"/>
          </a:p>
        </p:txBody>
      </p:sp>
      <p:sp>
        <p:nvSpPr>
          <p:cNvPr id="3" name="內容版面配置區 2"/>
          <p:cNvSpPr>
            <a:spLocks noGrp="1"/>
          </p:cNvSpPr>
          <p:nvPr>
            <p:ph idx="1"/>
          </p:nvPr>
        </p:nvSpPr>
        <p:spPr>
          <a:xfrm>
            <a:off x="457200" y="1678179"/>
            <a:ext cx="8229600" cy="4525963"/>
          </a:xfrm>
        </p:spPr>
        <p:txBody>
          <a:bodyPr/>
          <a:lstStyle/>
          <a:p>
            <a:endParaRPr kumimoji="1" lang="zh-TW" altLang="en-US" dirty="0"/>
          </a:p>
        </p:txBody>
      </p:sp>
      <p:pic>
        <p:nvPicPr>
          <p:cNvPr id="4" name="圖片 3" descr="African Sanctus poster 1.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993" y="199392"/>
            <a:ext cx="8205807" cy="5737393"/>
          </a:xfrm>
          <a:prstGeom prst="rect">
            <a:avLst/>
          </a:prstGeom>
        </p:spPr>
      </p:pic>
    </p:spTree>
    <p:extLst>
      <p:ext uri="{BB962C8B-B14F-4D97-AF65-F5344CB8AC3E}">
        <p14:creationId xmlns:p14="http://schemas.microsoft.com/office/powerpoint/2010/main" val="1265714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87370"/>
            <a:ext cx="8229600" cy="4438793"/>
          </a:xfrm>
        </p:spPr>
        <p:txBody>
          <a:bodyPr/>
          <a:lstStyle/>
          <a:p>
            <a:endParaRPr kumimoji="1" lang="zh-TW" altLang="en-US" dirty="0"/>
          </a:p>
        </p:txBody>
      </p:sp>
      <p:sp>
        <p:nvSpPr>
          <p:cNvPr id="5" name="標題 4"/>
          <p:cNvSpPr>
            <a:spLocks noGrp="1"/>
          </p:cNvSpPr>
          <p:nvPr>
            <p:ph type="title"/>
          </p:nvPr>
        </p:nvSpPr>
        <p:spPr/>
        <p:txBody>
          <a:bodyPr>
            <a:noAutofit/>
          </a:bodyPr>
          <a:lstStyle/>
          <a:p>
            <a:r>
              <a:rPr kumimoji="1" lang="en-US" altLang="zh-TW" sz="2800" dirty="0" smtClean="0"/>
              <a:t>2009 </a:t>
            </a:r>
            <a:r>
              <a:rPr kumimoji="1" lang="mr-IN" altLang="zh-TW" sz="2800" dirty="0" smtClean="0"/>
              <a:t>–</a:t>
            </a:r>
            <a:r>
              <a:rPr kumimoji="1" lang="en-US" altLang="zh-TW" sz="2800" dirty="0" smtClean="0"/>
              <a:t> Canberra Wayfarers with A Chorus of Women performed new songs for the </a:t>
            </a:r>
            <a:br>
              <a:rPr kumimoji="1" lang="en-US" altLang="zh-TW" sz="2800" dirty="0" smtClean="0"/>
            </a:br>
            <a:r>
              <a:rPr kumimoji="1" lang="en-US" altLang="zh-TW" sz="2800" dirty="0" smtClean="0"/>
              <a:t>International Day of Climate Action</a:t>
            </a:r>
            <a:endParaRPr kumimoji="1" lang="zh-TW" altLang="en-US" sz="2800" dirty="0"/>
          </a:p>
        </p:txBody>
      </p:sp>
      <p:pic>
        <p:nvPicPr>
          <p:cNvPr id="7" name="圖片 6" descr="IMG_324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196" y="1687370"/>
            <a:ext cx="9144000" cy="4300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9162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25950" y="1"/>
            <a:ext cx="3560479" cy="6858000"/>
          </a:xfrm>
        </p:spPr>
        <p:txBody>
          <a:bodyPr>
            <a:normAutofit/>
          </a:bodyPr>
          <a:lstStyle/>
          <a:p>
            <a:r>
              <a:rPr kumimoji="1" lang="en-US" altLang="zh-TW" dirty="0" smtClean="0"/>
              <a:t>2010  </a:t>
            </a:r>
            <a:br>
              <a:rPr kumimoji="1" lang="en-US" altLang="zh-TW" dirty="0" smtClean="0"/>
            </a:br>
            <a:r>
              <a:rPr kumimoji="1" lang="en-US" altLang="zh-TW" sz="3600" dirty="0" smtClean="0"/>
              <a:t>Wayfarers Canberra performed Dickens’ </a:t>
            </a:r>
            <a:r>
              <a:rPr kumimoji="1" lang="en-US" altLang="zh-TW" sz="3600" i="1" dirty="0" smtClean="0"/>
              <a:t>A Christmas Carol </a:t>
            </a:r>
            <a:r>
              <a:rPr kumimoji="1" lang="en-US" altLang="zh-TW" sz="3600" dirty="0" smtClean="0"/>
              <a:t>(my script, </a:t>
            </a:r>
            <a:br>
              <a:rPr kumimoji="1" lang="en-US" altLang="zh-TW" sz="3600" dirty="0" smtClean="0"/>
            </a:br>
            <a:r>
              <a:rPr kumimoji="1" lang="en-US" altLang="zh-TW" sz="3600" dirty="0" smtClean="0"/>
              <a:t>with music</a:t>
            </a:r>
            <a:r>
              <a:rPr kumimoji="1" lang="en-US" altLang="zh-TW" dirty="0" smtClean="0"/>
              <a:t>)</a:t>
            </a:r>
            <a:endParaRPr kumimoji="1" lang="zh-TW" altLang="en-US" dirty="0"/>
          </a:p>
        </p:txBody>
      </p:sp>
      <p:sp>
        <p:nvSpPr>
          <p:cNvPr id="3" name="內容版面配置區 2"/>
          <p:cNvSpPr>
            <a:spLocks noGrp="1"/>
          </p:cNvSpPr>
          <p:nvPr>
            <p:ph idx="1"/>
          </p:nvPr>
        </p:nvSpPr>
        <p:spPr>
          <a:xfrm>
            <a:off x="5525950" y="0"/>
            <a:ext cx="3618050" cy="6583680"/>
          </a:xfrm>
        </p:spPr>
        <p:txBody>
          <a:bodyPr/>
          <a:lstStyle/>
          <a:p>
            <a:pPr marL="0" indent="0">
              <a:buNone/>
            </a:pPr>
            <a:r>
              <a:rPr kumimoji="1" lang="en-AU" altLang="zh-TW" dirty="0" smtClean="0"/>
              <a:t> </a:t>
            </a:r>
          </a:p>
          <a:p>
            <a:pPr marL="0" indent="0">
              <a:buNone/>
            </a:pPr>
            <a:endParaRPr kumimoji="1" lang="zh-TW" altLang="en-US" dirty="0"/>
          </a:p>
        </p:txBody>
      </p:sp>
      <p:pic>
        <p:nvPicPr>
          <p:cNvPr id="4" name="圖片 3" descr="IMG_322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812" y="0"/>
            <a:ext cx="514823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67313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7211</TotalTime>
  <Words>1178</Words>
  <Application>Microsoft Macintosh PowerPoint</Application>
  <PresentationFormat>On-screen Show (4:3)</PresentationFormat>
  <Paragraphs>58</Paragraphs>
  <Slides>47</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Mangal</vt:lpstr>
      <vt:lpstr>新細明體</vt:lpstr>
      <vt:lpstr>Arial</vt:lpstr>
      <vt:lpstr>Office 佈景主題</vt:lpstr>
      <vt:lpstr>2007 Mazzone sisters Clara, Raphaela, Emilia - a mainstay of many Wayfarers tours has been one or more Mazzone performers!</vt:lpstr>
      <vt:lpstr>PowerPoint Presentation</vt:lpstr>
      <vt:lpstr>2007 wayfarers Tour of New Zealand with c.60 performers, including students and teachers from Samford Valley Steiner School, Brisbane. Here is Raphaela’s  poster for our Shakespeare’s Girls music theatre </vt:lpstr>
      <vt:lpstr>Grace Steele – Imagine and Wayfarers performer</vt:lpstr>
      <vt:lpstr>2007 &amp; 2008 – Wayfarers performances of the  12th century liturgical Play of Daniel</vt:lpstr>
      <vt:lpstr>2008 – smaller New Zealand Wayfarers tour – c.10 young adults</vt:lpstr>
      <vt:lpstr>2008 – Wayfarers plus guest singers performed  most of Fanshawe’s African Sanctus</vt:lpstr>
      <vt:lpstr>2009 – Canberra Wayfarers with A Chorus of Women performed new songs for the  International Day of Climate Action</vt:lpstr>
      <vt:lpstr>2010   Wayfarers Canberra performed Dickens’ A Christmas Carol (my script,  with music)</vt:lpstr>
      <vt:lpstr>2011 Performance of  The Ring Bearer- my adaptation of Tolkien’s The Lord of the Rings, with my music, on Aspen Island</vt:lpstr>
      <vt:lpstr>2012 Wayfarers rehearsals Canberra Jan-March for world tour- run three weeks of Imagine Workshops in January  as fundraisers for the tour</vt:lpstr>
      <vt:lpstr>PowerPoint Presentation</vt:lpstr>
      <vt:lpstr>PowerPoint Presentation</vt:lpstr>
      <vt:lpstr>PowerPoint Presentation</vt:lpstr>
      <vt:lpstr>PowerPoint Presentation</vt:lpstr>
      <vt:lpstr>PowerPoint Presentation</vt:lpstr>
      <vt:lpstr>Posters for Australia, China, India, Germany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Wayfarers</dc:title>
  <dc:creator>Minnie Lin</dc:creator>
  <cp:lastModifiedBy>Johanna McBride</cp:lastModifiedBy>
  <cp:revision>179</cp:revision>
  <dcterms:created xsi:type="dcterms:W3CDTF">2017-05-17T02:55:20Z</dcterms:created>
  <dcterms:modified xsi:type="dcterms:W3CDTF">2017-11-21T02:04:32Z</dcterms:modified>
</cp:coreProperties>
</file>